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E09"/>
    <a:srgbClr val="0000CC"/>
    <a:srgbClr val="F1F141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5032-24BC-47C2-8A14-6FCCB8A04C27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2162-3E60-4679-B78C-467D91D2DA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2162-3E60-4679-B78C-467D91D2DA18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7718-E8EC-4007-A15D-2124963DA229}" type="datetimeFigureOut">
              <a:rPr lang="it-IT" smtClean="0"/>
              <a:pPr/>
              <a:t>26/01/2010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A04D-F746-4185-88AB-9CC2E0F76D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ia\Desktop\2010_01_26\vivaldi_stagioni_inverno.mid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t.wikipedia.org/wiki/Giorno_della_Memoria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it.wikipedia.org/wiki/Auschwit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71099">
            <a:off x="2165214" y="2809801"/>
            <a:ext cx="4960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SHOAH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vivaldi_stagioni_inverno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57422" y="357166"/>
            <a:ext cx="437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ANNA   FRANK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C:\Users\Maria\Pictures\0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5" y="4550033"/>
            <a:ext cx="1666865" cy="2307967"/>
          </a:xfrm>
          <a:prstGeom prst="rect">
            <a:avLst/>
          </a:prstGeom>
          <a:noFill/>
        </p:spPr>
      </p:pic>
      <p:pic>
        <p:nvPicPr>
          <p:cNvPr id="28675" name="Picture 3" descr="C:\Users\Maria\Pictures\anna-frank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643050"/>
            <a:ext cx="3175000" cy="3505200"/>
          </a:xfrm>
          <a:prstGeom prst="rect">
            <a:avLst/>
          </a:prstGeom>
          <a:noFill/>
        </p:spPr>
      </p:pic>
      <p:pic>
        <p:nvPicPr>
          <p:cNvPr id="28676" name="Picture 4" descr="C:\Users\Maria\Pictures\617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50627" cy="1571612"/>
          </a:xfrm>
          <a:prstGeom prst="rect">
            <a:avLst/>
          </a:prstGeom>
          <a:noFill/>
        </p:spPr>
      </p:pic>
      <p:pic>
        <p:nvPicPr>
          <p:cNvPr id="28677" name="Picture 5" descr="C:\Users\Maria\Pictures\anna-franck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54566"/>
            <a:ext cx="2000828" cy="2103434"/>
          </a:xfrm>
          <a:prstGeom prst="rect">
            <a:avLst/>
          </a:prstGeom>
          <a:noFill/>
        </p:spPr>
      </p:pic>
      <p:pic>
        <p:nvPicPr>
          <p:cNvPr id="28678" name="Picture 6" descr="C:\Users\Maria\Pictures\anna_fran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186" y="0"/>
            <a:ext cx="1295814" cy="1500187"/>
          </a:xfrm>
          <a:prstGeom prst="rect">
            <a:avLst/>
          </a:prstGeom>
          <a:noFill/>
        </p:spPr>
      </p:pic>
      <p:pic>
        <p:nvPicPr>
          <p:cNvPr id="28679" name="Picture 7" descr="C:\Users\Maria\Pictures\thema_anne%20en%20margot%20zomerdag%2019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643182"/>
            <a:ext cx="1389248" cy="1460492"/>
          </a:xfrm>
          <a:prstGeom prst="rect">
            <a:avLst/>
          </a:prstGeom>
          <a:noFill/>
        </p:spPr>
      </p:pic>
      <p:pic>
        <p:nvPicPr>
          <p:cNvPr id="28680" name="Picture 8" descr="C:\Users\Maria\Pictures\KInderjaren_Anne%20zandbak%20193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500306"/>
            <a:ext cx="1321295" cy="1389054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975822">
            <a:off x="68845" y="2359209"/>
            <a:ext cx="88663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GALLERIA AUDIO</a:t>
            </a:r>
            <a:endParaRPr lang="it-IT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\Desktop\2010_01_26\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71546"/>
            <a:ext cx="2930020" cy="4143380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2500298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Desktop\2010_01_26\2010_01_26\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642918"/>
            <a:ext cx="3918951" cy="5429264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1785918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4348" y="500042"/>
            <a:ext cx="1481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FINE</a:t>
            </a:r>
            <a:endParaRPr lang="it-IT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0232" y="1500174"/>
            <a:ext cx="58817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LAVORO</a:t>
            </a:r>
          </a:p>
          <a:p>
            <a:pPr algn="ctr"/>
            <a:r>
              <a:rPr lang="it-IT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SVOLTO</a:t>
            </a:r>
          </a:p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DA</a:t>
            </a:r>
          </a:p>
          <a:p>
            <a:pPr algn="ctr"/>
            <a:r>
              <a:rPr lang="it-IT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GIULIA VASILE</a:t>
            </a:r>
          </a:p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CLASSE V B</a:t>
            </a:r>
            <a:endParaRPr lang="it-IT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 smtClean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Termine ebraico che indica lo sterminio degli ebrei a opera dei nazisti durante la seconda guerra mondiale.  L’olocausto di milioni di ebrei, cioè la loro eliminazione fisica, è una delle pagine più terribili e drammatiche della storia dell’ umanità. Nei campi di concentramento furono sterminati sei milioni di ebrei innocenti.</a:t>
            </a:r>
          </a:p>
        </p:txBody>
      </p:sp>
      <p:pic>
        <p:nvPicPr>
          <p:cNvPr id="19457" name="Picture 1" descr="C:\Users\Maria\Pictures\shoah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79946"/>
            <a:ext cx="2357422" cy="1778055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214290"/>
            <a:ext cx="679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PERIODO STORICO …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07154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>
                <a:solidFill>
                  <a:srgbClr val="990099"/>
                </a:solidFill>
              </a:rPr>
              <a:t>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In Europa, durante gli anni del potere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nazista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i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l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clima sociale e umano fu  avvelenato dalla atroce discriminazione nei confronti degli ebrei e verso le cosìddette “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minoranze”che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non avevano alcun diritto.  Questi aberranti concetti furono imposti in tutti i Paesi sottomessi alla Germania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e ai </a:t>
            </a:r>
            <a:r>
              <a:rPr lang="it-IT" sz="3600" dirty="0" smtClean="0">
                <a:solidFill>
                  <a:srgbClr val="990099"/>
                </a:solidFill>
                <a:latin typeface="David" pitchFamily="34" charset="-79"/>
                <a:cs typeface="David" pitchFamily="34" charset="-79"/>
              </a:rPr>
              <a:t>suoi alleati.     </a:t>
            </a:r>
            <a:endParaRPr lang="it-IT" sz="3600" dirty="0">
              <a:solidFill>
                <a:srgbClr val="9900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193" name="Picture 1" descr="C:\Users\Maria\Pictures\shoah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690583"/>
            <a:ext cx="1643042" cy="2167417"/>
          </a:xfrm>
          <a:prstGeom prst="rect">
            <a:avLst/>
          </a:prstGeom>
          <a:noFill/>
        </p:spPr>
      </p:pic>
      <p:pic>
        <p:nvPicPr>
          <p:cNvPr id="8194" name="Picture 2" descr="C:\Users\Maria\Pictures\shoah 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1449"/>
            <a:ext cx="1214414" cy="1496551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85918" y="0"/>
            <a:ext cx="553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 LEGGI RAZZIALI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00010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E90E09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Furono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 emanate, per ordine di Hitler, nel 1935 (leggi </a:t>
            </a:r>
            <a:r>
              <a:rPr lang="it-IT" sz="2800" dirty="0" smtClean="0">
                <a:solidFill>
                  <a:srgbClr val="E90E09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di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 Norimberga ).</a:t>
            </a:r>
          </a:p>
          <a:p>
            <a:pPr algn="just"/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Colpivano soprattutto gli ebrei considerati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non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appartenenti alla eletta razza ariana ma anche dissidenti politici, zingari e tutti coloro che, diversi, venivano considerati  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impuri,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per questo erano proibiti i matrimoni con coloro che professavano la religione ebraica.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Purtroppo nel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1938 furono promulgate leggi razziali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simili anche in Italia </a:t>
            </a:r>
            <a:r>
              <a:rPr lang="it-IT" sz="2800" dirty="0" smtClean="0">
                <a:solidFill>
                  <a:srgbClr val="E90E09"/>
                </a:solidFill>
                <a:latin typeface="Batang" pitchFamily="18" charset="-127"/>
                <a:ea typeface="Batang" pitchFamily="18" charset="-127"/>
              </a:rPr>
              <a:t>.    </a:t>
            </a:r>
            <a:endParaRPr lang="it-IT" sz="2800" dirty="0">
              <a:solidFill>
                <a:srgbClr val="E90E09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7" name="Picture 3" descr="C:\Users\Maria\Pictures\sho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83064"/>
            <a:ext cx="2428860" cy="1774936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CC"/>
                </a:solidFill>
              </a:rPr>
              <a:t> </a:t>
            </a:r>
            <a:endParaRPr lang="it-IT" sz="2400" dirty="0">
              <a:solidFill>
                <a:srgbClr val="0000C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Il 21 settembre 1941  un’ ordinanza sancì :  “In tutto il Reich ogni ebreo che abbia compiuto i sei anni debba portare sul vestito un segno distintivo, una stella  gialla a sei punte con al centro la dicitura Jude”.</a:t>
            </a:r>
          </a:p>
          <a:p>
            <a:pPr algn="just"/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Il nazismo procedette all’individuazione dei non ariani, al loro concentramento  e allo sterminio della </a:t>
            </a:r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“razza” </a:t>
            </a:r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ebraica con la deportazione in campi diffusi in tutta Europa :Auschwitz, Dachau</a:t>
            </a:r>
            <a:r>
              <a:rPr lang="it-IT" sz="2800" dirty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, Mauthausen</a:t>
            </a:r>
            <a:r>
              <a:rPr lang="it-IT" sz="2800" dirty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it-IT" sz="2800" dirty="0" smtClean="0">
                <a:solidFill>
                  <a:srgbClr val="F1F141"/>
                </a:solidFill>
                <a:latin typeface="David" pitchFamily="34" charset="-79"/>
                <a:cs typeface="David" pitchFamily="34" charset="-79"/>
              </a:rPr>
              <a:t>sono i più noti e tremendi (</a:t>
            </a:r>
            <a:r>
              <a:rPr lang="it-IT" sz="28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www.ushmm.org/wlc/it/article.php?ModuleId...).</a:t>
            </a:r>
          </a:p>
          <a:p>
            <a:pPr algn="just"/>
            <a:endParaRPr lang="it-IT" sz="2400" dirty="0">
              <a:solidFill>
                <a:srgbClr val="F1F14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2" descr="C:\Users\Maria\Pictures\uomo con st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20297"/>
            <a:ext cx="1857356" cy="2637703"/>
          </a:xfrm>
          <a:prstGeom prst="rect">
            <a:avLst/>
          </a:prstGeom>
          <a:noFill/>
        </p:spPr>
      </p:pic>
      <p:pic>
        <p:nvPicPr>
          <p:cNvPr id="4097" name="Picture 1" descr="C:\Users\Maria\Pictures\shoah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4820"/>
            <a:ext cx="2643174" cy="208318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1214422"/>
            <a:ext cx="4929222" cy="51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Il 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  <a:hlinkClick r:id="rId3" tooltip="Giorno della Memoria"/>
              </a:rPr>
              <a:t>27 gennaio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, anniversario della liberazione dei reclusi sopravvissuti dal campo di concentramento e sterminio di 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  <a:hlinkClick r:id="rId4" tooltip="Auschwitz"/>
              </a:rPr>
              <a:t>Auschwitz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, viene commemorato nel mondo come 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"Giorno della Memoria"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, in cui ricordare la Shoah.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ria\Pictures\shoah 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1135" cy="2071678"/>
          </a:xfrm>
          <a:prstGeom prst="rect">
            <a:avLst/>
          </a:prstGeom>
          <a:noFill/>
        </p:spPr>
      </p:pic>
      <p:pic>
        <p:nvPicPr>
          <p:cNvPr id="2052" name="Picture 4" descr="C:\Users\Maria\Pictures\shoah  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43578"/>
            <a:ext cx="1638324" cy="1214422"/>
          </a:xfrm>
          <a:prstGeom prst="rect">
            <a:avLst/>
          </a:prstGeom>
          <a:noFill/>
        </p:spPr>
      </p:pic>
      <p:pic>
        <p:nvPicPr>
          <p:cNvPr id="2053" name="Picture 5" descr="C:\Users\Maria\Pictures\shoah 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</p:spPr>
      </p:pic>
      <p:pic>
        <p:nvPicPr>
          <p:cNvPr id="2054" name="Picture 6" descr="C:\Users\Maria\Pictures\shoah 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7" y="5243545"/>
            <a:ext cx="1214414" cy="1614456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3108" y="428604"/>
            <a:ext cx="525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 SOPRAVVISSUTI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500174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latin typeface="David" pitchFamily="34" charset="-79"/>
                <a:cs typeface="David" pitchFamily="34" charset="-79"/>
              </a:rPr>
              <a:t>I sopravvissuti ai campi di concentramento si portano inciso nel cuore, oltre che sull’ avambraccio, le atrocità inaudite e disumane </a:t>
            </a:r>
            <a:r>
              <a:rPr lang="it-IT" sz="3200" dirty="0" smtClean="0">
                <a:latin typeface="David" pitchFamily="34" charset="-79"/>
                <a:cs typeface="David" pitchFamily="34" charset="-79"/>
              </a:rPr>
              <a:t>subìte </a:t>
            </a:r>
            <a:r>
              <a:rPr lang="it-IT" sz="3200" dirty="0" smtClean="0">
                <a:latin typeface="David" pitchFamily="34" charset="-79"/>
                <a:cs typeface="David" pitchFamily="34" charset="-79"/>
              </a:rPr>
              <a:t>e viste, tuttavia, non rimangono in silenzio, ma portano la loro testimonianza, anche se </a:t>
            </a:r>
            <a:r>
              <a:rPr lang="it-IT" sz="3200" dirty="0" smtClean="0">
                <a:latin typeface="David" pitchFamily="34" charset="-79"/>
                <a:cs typeface="David" pitchFamily="34" charset="-79"/>
              </a:rPr>
              <a:t>anziani, a </a:t>
            </a:r>
            <a:r>
              <a:rPr lang="it-IT" sz="3200" dirty="0" smtClean="0">
                <a:latin typeface="David" pitchFamily="34" charset="-79"/>
                <a:cs typeface="David" pitchFamily="34" charset="-79"/>
              </a:rPr>
              <a:t>tutti noi, soprattutto ai giovani perché: tutto ciò non accada </a:t>
            </a:r>
            <a:r>
              <a:rPr lang="it-IT" sz="32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MAI PIU’</a:t>
            </a:r>
            <a:r>
              <a:rPr lang="it-IT" sz="3200" dirty="0" smtClean="0">
                <a:latin typeface="David" pitchFamily="34" charset="-79"/>
                <a:cs typeface="David" pitchFamily="34" charset="-79"/>
              </a:rPr>
              <a:t>  !!!!!!!!</a:t>
            </a:r>
          </a:p>
          <a:p>
            <a:pPr algn="just"/>
            <a:endParaRPr lang="it-IT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6626" name="Picture 2" descr="C:\Users\Maria\Pictures\shoah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8" cy="870128"/>
          </a:xfrm>
          <a:prstGeom prst="rect">
            <a:avLst/>
          </a:prstGeom>
          <a:noFill/>
        </p:spPr>
      </p:pic>
      <p:pic>
        <p:nvPicPr>
          <p:cNvPr id="26627" name="Picture 3" descr="C:\Users\Maria\Pictures\sopravvissu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568599"/>
            <a:ext cx="1714480" cy="1289402"/>
          </a:xfrm>
          <a:prstGeom prst="rect">
            <a:avLst/>
          </a:prstGeom>
          <a:noFill/>
        </p:spPr>
      </p:pic>
      <p:pic>
        <p:nvPicPr>
          <p:cNvPr id="26628" name="Picture 4" descr="C:\Users\Maria\Pictures\sopr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072074"/>
            <a:ext cx="1614499" cy="1009062"/>
          </a:xfrm>
          <a:prstGeom prst="rect">
            <a:avLst/>
          </a:prstGeom>
          <a:noFill/>
        </p:spPr>
      </p:pic>
      <p:pic>
        <p:nvPicPr>
          <p:cNvPr id="26629" name="Picture 5" descr="C:\Users\Maria\Pictures\sopr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9219" y="5643579"/>
            <a:ext cx="1614781" cy="1214422"/>
          </a:xfrm>
          <a:prstGeom prst="rect">
            <a:avLst/>
          </a:prstGeom>
          <a:noFill/>
        </p:spPr>
      </p:pic>
      <p:pic>
        <p:nvPicPr>
          <p:cNvPr id="26630" name="Picture 6" descr="C:\Users\Maria\Pictures\shoah 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4775" y="0"/>
            <a:ext cx="14192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928794" y="285728"/>
            <a:ext cx="533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GLI EBREI FAMOSI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Immagine 7" descr="Charlton Heston as Mos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The Head of Chris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85926"/>
            <a:ext cx="1143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Baruch Spino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785926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L'Ebreo Praying - Chagal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714488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Alan Greenspa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214818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Woody All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286256"/>
            <a:ext cx="1428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Albert Einstei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214818"/>
            <a:ext cx="114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500034" y="342900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Mosè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928794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Gesù di Nazareth</a:t>
            </a:r>
            <a:r>
              <a:rPr lang="it-IT" dirty="0"/>
              <a:t>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357686" y="3286124"/>
            <a:ext cx="147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Marc Chagall</a:t>
            </a:r>
            <a:r>
              <a:rPr lang="it-IT" dirty="0"/>
              <a:t>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572264" y="3357562"/>
            <a:ext cx="16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Baruch Spinoza</a:t>
            </a:r>
            <a:r>
              <a:rPr lang="it-IT" dirty="0"/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000892" y="6143644"/>
            <a:ext cx="169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b="1" dirty="0"/>
              <a:t>Albert Einstein</a:t>
            </a:r>
            <a:r>
              <a:rPr lang="it-IT" dirty="0"/>
              <a:t> </a:t>
            </a:r>
          </a:p>
        </p:txBody>
      </p:sp>
      <p:pic>
        <p:nvPicPr>
          <p:cNvPr id="21" name="Immagine 20" descr="Leonard Bernstein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4214818"/>
            <a:ext cx="1104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21"/>
          <p:cNvSpPr/>
          <p:nvPr/>
        </p:nvSpPr>
        <p:spPr>
          <a:xfrm>
            <a:off x="285720" y="6143644"/>
            <a:ext cx="170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Alan Greenspan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4357686" y="607220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Di Leonard Bernstein</a:t>
            </a:r>
            <a:r>
              <a:rPr lang="it-IT" dirty="0"/>
              <a:t>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500298" y="6072206"/>
            <a:ext cx="146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Woody Allen</a:t>
            </a:r>
            <a:r>
              <a:rPr lang="it-IT" dirty="0"/>
              <a:t> </a:t>
            </a: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8441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UNA STORIA CHE COLPISCE I </a:t>
            </a:r>
          </a:p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GIOVANI </a:t>
            </a:r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OGNI ETA’: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71448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E90E09"/>
                </a:solidFill>
                <a:latin typeface="David" pitchFamily="34" charset="-79"/>
                <a:cs typeface="David" pitchFamily="34" charset="-79"/>
              </a:rPr>
              <a:t>ANNA FRANK E IL SUO DIARIO</a:t>
            </a:r>
          </a:p>
          <a:p>
            <a:pPr algn="just"/>
            <a:r>
              <a:rPr lang="it-IT" sz="2800" dirty="0" smtClean="0">
                <a:latin typeface="David" pitchFamily="34" charset="-79"/>
                <a:cs typeface="David" pitchFamily="34" charset="-79"/>
              </a:rPr>
              <a:t>La sua storia è un simbolo perché la ragazza è costretta a vivere segregata in una soffitta per sfuggire all’orrore nazista, le sue profonde riflessioni riguardano tutto ciò  che è la vita di una adolescente ma anche domande sull’assurdità della guerra il diario inizia nel giugno del ‘42 e termina il 18 agosto del’44 quando Anna e i suoi familiari furono condotti alla morte tranne il padre che ritrovò  e pubblicò il suo diario!</a:t>
            </a:r>
            <a:endParaRPr lang="it-IT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7650" name="Picture 2" descr="C:\Users\Maria\Pictures\anna-fra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343825"/>
            <a:ext cx="2047860" cy="1514175"/>
          </a:xfrm>
          <a:prstGeom prst="rect">
            <a:avLst/>
          </a:prstGeom>
          <a:noFill/>
        </p:spPr>
      </p:pic>
      <p:pic>
        <p:nvPicPr>
          <p:cNvPr id="27651" name="Picture 3" descr="C:\Users\Maria\Pictures\799pxannefrankhausc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60663"/>
            <a:ext cx="1992298" cy="1497337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515</Words>
  <Application>Microsoft Office PowerPoint</Application>
  <PresentationFormat>Presentazione su schermo (4:3)</PresentationFormat>
  <Paragraphs>48</Paragraphs>
  <Slides>14</Slides>
  <Notes>14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79</cp:revision>
  <dcterms:created xsi:type="dcterms:W3CDTF">2010-01-25T22:07:01Z</dcterms:created>
  <dcterms:modified xsi:type="dcterms:W3CDTF">2010-01-26T13:25:46Z</dcterms:modified>
</cp:coreProperties>
</file>