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4" r:id="rId3"/>
    <p:sldId id="277" r:id="rId4"/>
    <p:sldId id="262" r:id="rId5"/>
    <p:sldId id="274" r:id="rId6"/>
    <p:sldId id="275" r:id="rId7"/>
    <p:sldId id="278" r:id="rId8"/>
    <p:sldId id="276" r:id="rId9"/>
    <p:sldId id="257" r:id="rId10"/>
    <p:sldId id="258" r:id="rId11"/>
    <p:sldId id="259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0" r:id="rId20"/>
    <p:sldId id="260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ED0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8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CB63DBC-64EC-4300-8896-16DE23B1D26A}" type="datetimeFigureOut">
              <a:rPr lang="it-IT" smtClean="0"/>
              <a:t>29/10/2017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D637F29-AED4-4004-A965-BA8D209F02A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B63DBC-64EC-4300-8896-16DE23B1D26A}" type="datetimeFigureOut">
              <a:rPr lang="it-IT" smtClean="0"/>
              <a:t>29/10/2017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37F29-AED4-4004-A965-BA8D209F02A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B63DBC-64EC-4300-8896-16DE23B1D26A}" type="datetimeFigureOut">
              <a:rPr lang="it-IT" smtClean="0"/>
              <a:t>29/10/2017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37F29-AED4-4004-A965-BA8D209F02A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B63DBC-64EC-4300-8896-16DE23B1D26A}" type="datetimeFigureOut">
              <a:rPr lang="it-IT" smtClean="0"/>
              <a:t>29/10/2017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37F29-AED4-4004-A965-BA8D209F02A6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B63DBC-64EC-4300-8896-16DE23B1D26A}" type="datetimeFigureOut">
              <a:rPr lang="it-IT" smtClean="0"/>
              <a:t>29/10/2017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37F29-AED4-4004-A965-BA8D209F02A6}" type="slidenum">
              <a:rPr lang="it-IT" smtClean="0"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B63DBC-64EC-4300-8896-16DE23B1D26A}" type="datetimeFigureOut">
              <a:rPr lang="it-IT" smtClean="0"/>
              <a:t>29/10/2017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37F29-AED4-4004-A965-BA8D209F02A6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B63DBC-64EC-4300-8896-16DE23B1D26A}" type="datetimeFigureOut">
              <a:rPr lang="it-IT" smtClean="0"/>
              <a:t>29/10/2017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37F29-AED4-4004-A965-BA8D209F02A6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B63DBC-64EC-4300-8896-16DE23B1D26A}" type="datetimeFigureOut">
              <a:rPr lang="it-IT" smtClean="0"/>
              <a:t>29/10/2017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37F29-AED4-4004-A965-BA8D209F02A6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B63DBC-64EC-4300-8896-16DE23B1D26A}" type="datetimeFigureOut">
              <a:rPr lang="it-IT" smtClean="0"/>
              <a:t>29/10/2017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37F29-AED4-4004-A965-BA8D209F02A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CB63DBC-64EC-4300-8896-16DE23B1D26A}" type="datetimeFigureOut">
              <a:rPr lang="it-IT" smtClean="0"/>
              <a:t>29/10/2017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37F29-AED4-4004-A965-BA8D209F02A6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CB63DBC-64EC-4300-8896-16DE23B1D26A}" type="datetimeFigureOut">
              <a:rPr lang="it-IT" smtClean="0"/>
              <a:t>29/10/2017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D637F29-AED4-4004-A965-BA8D209F02A6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CB63DBC-64EC-4300-8896-16DE23B1D26A}" type="datetimeFigureOut">
              <a:rPr lang="it-IT" smtClean="0"/>
              <a:t>29/10/2017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D637F29-AED4-4004-A965-BA8D209F02A6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00.unibg.it/dati/corsi/22008/75013-52923-Interferenza%20e%20diffrazione.pdf" TargetMode="External"/><Relationship Id="rId2" Type="http://schemas.openxmlformats.org/officeDocument/2006/relationships/hyperlink" Target="http://www.sapere.it/sapere/strumenti/studiafacile/fisica/Le-onde/La-luce/La-diffrazione-e-l-interferenza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2" y="2931712"/>
            <a:ext cx="4897759" cy="229748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it-IT" sz="4400" dirty="0" smtClean="0">
                <a:latin typeface="Andy" panose="03080602030302030203" pitchFamily="66" charset="0"/>
              </a:rPr>
              <a:t>Relazione: esperienza eseguita il 21 Ottobre 2017 presso il laboratorio di fisica del </a:t>
            </a:r>
            <a:r>
              <a:rPr lang="it-IT" sz="4400" dirty="0">
                <a:latin typeface="Andy" panose="03080602030302030203" pitchFamily="66" charset="0"/>
              </a:rPr>
              <a:t>Liceo Viale dei </a:t>
            </a:r>
            <a:r>
              <a:rPr lang="it-IT" sz="4400" dirty="0" smtClean="0">
                <a:latin typeface="Andy" panose="03080602030302030203" pitchFamily="66" charset="0"/>
              </a:rPr>
              <a:t>Tigli.</a:t>
            </a:r>
          </a:p>
          <a:p>
            <a:pPr algn="just"/>
            <a:r>
              <a:rPr lang="it-IT" sz="4400" dirty="0" smtClean="0">
                <a:latin typeface="Andy" panose="03080602030302030203" pitchFamily="66" charset="0"/>
              </a:rPr>
              <a:t>Redatta da:</a:t>
            </a:r>
          </a:p>
          <a:p>
            <a:pPr algn="just"/>
            <a:r>
              <a:rPr lang="it-IT" sz="4400" dirty="0">
                <a:latin typeface="Andy" panose="03080602030302030203" pitchFamily="66" charset="0"/>
              </a:rPr>
              <a:t>Beatrice </a:t>
            </a:r>
            <a:r>
              <a:rPr lang="it-IT" sz="4400" dirty="0" smtClean="0">
                <a:latin typeface="Andy" panose="03080602030302030203" pitchFamily="66" charset="0"/>
              </a:rPr>
              <a:t>Fior</a:t>
            </a:r>
            <a:r>
              <a:rPr lang="it-IT" sz="4400" dirty="0">
                <a:latin typeface="Andy" panose="03080602030302030203" pitchFamily="66" charset="0"/>
              </a:rPr>
              <a:t> </a:t>
            </a:r>
            <a:r>
              <a:rPr lang="it-IT" sz="4400" dirty="0" smtClean="0">
                <a:latin typeface="Andy" panose="03080602030302030203" pitchFamily="66" charset="0"/>
              </a:rPr>
              <a:t>&amp; Yasmine Hamdouni.</a:t>
            </a:r>
            <a:endParaRPr lang="it-IT" sz="4400" dirty="0">
              <a:latin typeface="Andy" panose="03080602030302030203" pitchFamily="66" charset="0"/>
            </a:endParaRPr>
          </a:p>
          <a:p>
            <a:pPr algn="just"/>
            <a:r>
              <a:rPr lang="it-IT" sz="4400" dirty="0">
                <a:latin typeface="Andy" panose="03080602030302030203" pitchFamily="66" charset="0"/>
              </a:rPr>
              <a:t> </a:t>
            </a:r>
          </a:p>
          <a:p>
            <a:pPr algn="just"/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0" y="54868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anose="020B0606020202030204" pitchFamily="34" charset="0"/>
              </a:rPr>
              <a:t>Misura sperimentale della lunghezza d’onda della luce</a:t>
            </a:r>
            <a:endParaRPr lang="it-IT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500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/>
          </a:bodyPr>
          <a:lstStyle/>
          <a:p>
            <a:pPr marL="342900" indent="-342900" algn="just"/>
            <a:r>
              <a:rPr lang="it-IT" sz="2200" dirty="0"/>
              <a:t>I</a:t>
            </a:r>
            <a:r>
              <a:rPr lang="it-IT" sz="2200" dirty="0" smtClean="0"/>
              <a:t>l </a:t>
            </a:r>
            <a:r>
              <a:rPr lang="it-IT" sz="2200" dirty="0"/>
              <a:t>fenomeno dell’</a:t>
            </a:r>
            <a:r>
              <a:rPr lang="it-IT" sz="2200" b="1" dirty="0"/>
              <a:t>interferenza</a:t>
            </a:r>
            <a:r>
              <a:rPr lang="it-IT" sz="2200" dirty="0"/>
              <a:t> si produce per mezzo di una diffrazione con doppia fenditura di onde già </a:t>
            </a:r>
            <a:r>
              <a:rPr lang="it-IT" sz="2200" dirty="0" err="1" smtClean="0"/>
              <a:t>diffratte</a:t>
            </a:r>
            <a:r>
              <a:rPr lang="it-IT" sz="2200" dirty="0" smtClean="0"/>
              <a:t> </a:t>
            </a:r>
            <a:r>
              <a:rPr lang="it-IT" sz="2200" dirty="0"/>
              <a:t>,e consiste nella generazione di frange di buio alternate a frange di luce che vengono definite figure </a:t>
            </a:r>
            <a:r>
              <a:rPr lang="it-IT" sz="2200" dirty="0" smtClean="0"/>
              <a:t>d’interferenza</a:t>
            </a:r>
            <a:r>
              <a:rPr lang="it-IT" sz="2200" dirty="0"/>
              <a:t>. Queste vengono realizzate attraverso </a:t>
            </a:r>
            <a:r>
              <a:rPr lang="it-IT" sz="2200" u="sng" dirty="0"/>
              <a:t>l’interferenza costruttiva e distruttiva</a:t>
            </a:r>
            <a:r>
              <a:rPr lang="it-IT" sz="2200" dirty="0"/>
              <a:t> delle onde generate dalla doppia fenditura. </a:t>
            </a:r>
          </a:p>
          <a:p>
            <a:pPr marL="342900" indent="-342900" algn="just"/>
            <a:r>
              <a:rPr lang="it-IT" sz="2200" dirty="0" smtClean="0"/>
              <a:t>Le </a:t>
            </a:r>
            <a:r>
              <a:rPr lang="it-IT" sz="2200" dirty="0"/>
              <a:t>frange luminose sono prodotte dall'interferenza costruttiva (le onde si sovrappongono in fase dando luogo a un'onda di ampiezza maggiore), mentre le zone di buio sono determinate dall'interferenza distruttiva (le onde si sovrappongono in opposizione di fase dando luogo a un'onda di ampiezza nulla). In sintesi, si ha una sovrapposizione di radiazioni elettromagnetiche che comporta alla combinazione dell’intensità di queste ultime.</a:t>
            </a:r>
          </a:p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400" dirty="0" smtClean="0">
                <a:solidFill>
                  <a:srgbClr val="00B0F0"/>
                </a:solidFill>
                <a:effectLst/>
                <a:latin typeface="Arial Narrow" panose="020B0606020202030204" pitchFamily="34" charset="0"/>
              </a:rPr>
              <a:t>Interferenza</a:t>
            </a:r>
            <a:r>
              <a:rPr lang="it-IT" i="1" dirty="0"/>
              <a:t/>
            </a:r>
            <a:br>
              <a:rPr lang="it-IT" i="1" dirty="0"/>
            </a:b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19518" t="19216" r="22825" b="9459"/>
          <a:stretch/>
        </p:blipFill>
        <p:spPr bwMode="auto">
          <a:xfrm>
            <a:off x="611560" y="1096940"/>
            <a:ext cx="5607255" cy="389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>
                <a:solidFill>
                  <a:srgbClr val="00B0F0"/>
                </a:solidFill>
                <a:effectLst/>
                <a:latin typeface="Arial Narrow" panose="020B0606020202030204" pitchFamily="34" charset="0"/>
              </a:rPr>
              <a:t>Le formule:</a:t>
            </a:r>
            <a:endParaRPr lang="it-IT" sz="4000" dirty="0">
              <a:solidFill>
                <a:srgbClr val="00B0F0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75856" y="4929336"/>
            <a:ext cx="56166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/>
              <a:t>È importante evidenziare che dovremmo scrivere </a:t>
            </a:r>
          </a:p>
          <a:p>
            <a:pPr algn="just"/>
            <a:r>
              <a:rPr lang="it-IT" sz="2000" dirty="0"/>
              <a:t>y</a:t>
            </a:r>
            <a:r>
              <a:rPr lang="it-IT" sz="2000" dirty="0" smtClean="0"/>
              <a:t>=a tan Ɵ ma </a:t>
            </a:r>
            <a:r>
              <a:rPr lang="it-IT" sz="2000" dirty="0"/>
              <a:t>possiamo </a:t>
            </a:r>
            <a:r>
              <a:rPr lang="it-IT" sz="2000" dirty="0" smtClean="0"/>
              <a:t>scrivere y= </a:t>
            </a:r>
            <a:r>
              <a:rPr lang="it-IT" sz="2000" dirty="0"/>
              <a:t>a sin Ɵ </a:t>
            </a:r>
            <a:r>
              <a:rPr lang="it-IT" sz="2000" dirty="0" smtClean="0"/>
              <a:t> poiché in questo caso seno e tangente tendono ad essere uguali.</a:t>
            </a:r>
          </a:p>
          <a:p>
            <a:pPr algn="just"/>
            <a:endParaRPr lang="it-IT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733136" y="2476550"/>
            <a:ext cx="1368152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sz="6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51520" y="1412776"/>
            <a:ext cx="8496944" cy="452596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it-IT" sz="2900" dirty="0" smtClean="0"/>
              <a:t>Agganciare il reticolo di diffrazione al morsetto centrale del banco ottico.</a:t>
            </a:r>
          </a:p>
          <a:p>
            <a:pPr algn="just"/>
            <a:r>
              <a:rPr lang="it-IT" sz="2900" dirty="0" smtClean="0"/>
              <a:t>Accendere il laser (dopo averlo collegato ad una presa di corrente elettrica).</a:t>
            </a:r>
          </a:p>
          <a:p>
            <a:pPr algn="just"/>
            <a:r>
              <a:rPr lang="it-IT" sz="2900" dirty="0" smtClean="0"/>
              <a:t>Misurare mediante un flessometro la distanza (D) tra il reticolo e lo schermo, e attraverso un normale righello la distanza y tra il massimo centrale e quello successivo.</a:t>
            </a:r>
          </a:p>
          <a:p>
            <a:pPr algn="just"/>
            <a:r>
              <a:rPr lang="it-IT" sz="2900" dirty="0" smtClean="0"/>
              <a:t>Ripetere per tre volte l’esperienza modificando la distanza (D) utilizzando però lo stesso reticolo di diffrazione.</a:t>
            </a:r>
          </a:p>
          <a:p>
            <a:pPr algn="just"/>
            <a:r>
              <a:rPr lang="it-IT" sz="2900" dirty="0" smtClean="0"/>
              <a:t>Successivamente ripetere tutti i passaggi sopraelencati utilizzando gli altri reticoli di diffrazione.</a:t>
            </a:r>
          </a:p>
          <a:p>
            <a:pPr algn="just"/>
            <a:r>
              <a:rPr lang="it-IT" sz="2900" dirty="0" smtClean="0"/>
              <a:t>Cambiare laser (il nostro gruppo inizialmente ha utilizzato quello che emette luce rossa pertanto ripetendo l’esperienza con il laser verde ha effettuato solo tre misurazioni, una per ciascun reticolo, e non nove come per quello rosso).</a:t>
            </a:r>
          </a:p>
          <a:p>
            <a:pPr marL="109728" indent="0" algn="just">
              <a:buNone/>
            </a:pPr>
            <a:endParaRPr lang="it-IT" sz="2900" dirty="0" smtClean="0"/>
          </a:p>
          <a:p>
            <a:pPr algn="just"/>
            <a:r>
              <a:rPr lang="it-IT" sz="2900" dirty="0" smtClean="0"/>
              <a:t>È indispensabile annotare i dati ottenuti per poi calcolare la lunghezza d’onda desiderata.</a:t>
            </a:r>
          </a:p>
          <a:p>
            <a:pPr marL="109728" indent="0"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00B0F0"/>
                </a:solidFill>
                <a:effectLst/>
                <a:latin typeface="Arial Narrow" panose="020B0606020202030204" pitchFamily="34" charset="0"/>
              </a:rPr>
              <a:t>PROCEDIMENTO</a:t>
            </a:r>
            <a:endParaRPr lang="it-IT" dirty="0">
              <a:solidFill>
                <a:srgbClr val="00B0F0"/>
              </a:solidFill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88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7568014"/>
              </p:ext>
            </p:extLst>
          </p:nvPr>
        </p:nvGraphicFramePr>
        <p:xfrm>
          <a:off x="503548" y="1844824"/>
          <a:ext cx="6696744" cy="2834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0240"/>
                <a:gridCol w="2304256"/>
                <a:gridCol w="2232248"/>
              </a:tblGrid>
              <a:tr h="57990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Reticolo</a:t>
                      </a:r>
                      <a:r>
                        <a:rPr lang="it-IT" baseline="0" dirty="0" smtClean="0"/>
                        <a:t> 100 </a:t>
                      </a:r>
                      <a:r>
                        <a:rPr lang="it-IT" baseline="0" dirty="0" err="1" smtClean="0"/>
                        <a:t>lines</a:t>
                      </a:r>
                      <a:r>
                        <a:rPr lang="it-IT" baseline="0" dirty="0" smtClean="0"/>
                        <a:t>/mm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D </a:t>
                      </a:r>
                      <a:r>
                        <a:rPr lang="it-IT" baseline="0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it-IT" dirty="0" smtClean="0"/>
                        <a:t>distanza </a:t>
                      </a:r>
                    </a:p>
                    <a:p>
                      <a:pPr algn="ctr"/>
                      <a:r>
                        <a:rPr lang="it-IT" dirty="0" smtClean="0"/>
                        <a:t>reticolo –schermo (cm)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y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smtClean="0">
                          <a:sym typeface="Wingdings" panose="05000000000000000000" pitchFamily="2" charset="2"/>
                        </a:rPr>
                        <a:t> distanza tra due massimi (cm)</a:t>
                      </a:r>
                      <a:endParaRPr lang="it-IT" dirty="0"/>
                    </a:p>
                  </a:txBody>
                  <a:tcPr/>
                </a:tc>
              </a:tr>
              <a:tr h="335974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Prima misurazione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40,2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2,7</a:t>
                      </a:r>
                      <a:endParaRPr lang="it-IT" dirty="0"/>
                    </a:p>
                  </a:txBody>
                  <a:tcPr/>
                </a:tc>
              </a:tr>
              <a:tr h="335974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Seconda misurazione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30,4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2,0</a:t>
                      </a:r>
                      <a:endParaRPr lang="it-IT" dirty="0"/>
                    </a:p>
                  </a:txBody>
                  <a:tcPr/>
                </a:tc>
              </a:tr>
              <a:tr h="335974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Terza misurazione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47,5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3,2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Dati rilevati – elaborazione:</a:t>
            </a:r>
            <a:endParaRPr lang="it-IT" sz="4000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851920" y="5189130"/>
            <a:ext cx="4820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Laser emittente luce rossa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7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8952265"/>
              </p:ext>
            </p:extLst>
          </p:nvPr>
        </p:nvGraphicFramePr>
        <p:xfrm>
          <a:off x="611560" y="404664"/>
          <a:ext cx="5626968" cy="22322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90630"/>
                <a:gridCol w="1127048"/>
                <a:gridCol w="1209290"/>
              </a:tblGrid>
              <a:tr h="558062">
                <a:tc>
                  <a:txBody>
                    <a:bodyPr/>
                    <a:lstStyle/>
                    <a:p>
                      <a:r>
                        <a:rPr lang="it-IT" dirty="0" smtClean="0"/>
                        <a:t>Reticolo 300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lines</a:t>
                      </a:r>
                      <a:r>
                        <a:rPr lang="it-IT" baseline="0" dirty="0" smtClean="0"/>
                        <a:t>/mm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 (cm)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y (cm)</a:t>
                      </a:r>
                      <a:endParaRPr lang="it-IT" dirty="0"/>
                    </a:p>
                  </a:txBody>
                  <a:tcPr/>
                </a:tc>
              </a:tr>
              <a:tr h="558062">
                <a:tc>
                  <a:txBody>
                    <a:bodyPr/>
                    <a:lstStyle/>
                    <a:p>
                      <a:r>
                        <a:rPr lang="it-IT" dirty="0" smtClean="0"/>
                        <a:t>Prima misurazione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47,5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9,8</a:t>
                      </a:r>
                      <a:endParaRPr lang="it-IT" dirty="0"/>
                    </a:p>
                  </a:txBody>
                  <a:tcPr/>
                </a:tc>
              </a:tr>
              <a:tr h="558062">
                <a:tc>
                  <a:txBody>
                    <a:bodyPr/>
                    <a:lstStyle/>
                    <a:p>
                      <a:r>
                        <a:rPr lang="it-IT" dirty="0" smtClean="0"/>
                        <a:t>Seconda misurazione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41,5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8,5</a:t>
                      </a:r>
                      <a:endParaRPr lang="it-IT" dirty="0"/>
                    </a:p>
                  </a:txBody>
                  <a:tcPr/>
                </a:tc>
              </a:tr>
              <a:tr h="558062">
                <a:tc>
                  <a:txBody>
                    <a:bodyPr/>
                    <a:lstStyle/>
                    <a:p>
                      <a:r>
                        <a:rPr lang="it-IT" dirty="0" smtClean="0"/>
                        <a:t>Terza misurazione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28,6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5,9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425400"/>
              </p:ext>
            </p:extLst>
          </p:nvPr>
        </p:nvGraphicFramePr>
        <p:xfrm>
          <a:off x="2699792" y="3212976"/>
          <a:ext cx="5616624" cy="23762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29262"/>
                <a:gridCol w="1399195"/>
                <a:gridCol w="1088167"/>
              </a:tblGrid>
              <a:tr h="594066">
                <a:tc>
                  <a:txBody>
                    <a:bodyPr/>
                    <a:lstStyle/>
                    <a:p>
                      <a:r>
                        <a:rPr lang="it-IT" dirty="0" smtClean="0"/>
                        <a:t>Reticolo 600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err="1" smtClean="0"/>
                        <a:t>lines</a:t>
                      </a:r>
                      <a:r>
                        <a:rPr lang="it-IT" dirty="0" smtClean="0"/>
                        <a:t>/mm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</a:t>
                      </a:r>
                      <a:r>
                        <a:rPr lang="it-IT" baseline="0" dirty="0" smtClean="0"/>
                        <a:t> (cm)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y (cm)</a:t>
                      </a:r>
                      <a:endParaRPr lang="it-IT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r>
                        <a:rPr lang="it-IT" dirty="0" smtClean="0"/>
                        <a:t>Prima misurazione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28,6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12,7</a:t>
                      </a:r>
                      <a:endParaRPr lang="it-IT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r>
                        <a:rPr lang="it-IT" dirty="0" smtClean="0"/>
                        <a:t>Seconda misurazione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24,5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10,8</a:t>
                      </a:r>
                      <a:endParaRPr lang="it-IT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r>
                        <a:rPr lang="it-IT" dirty="0" smtClean="0"/>
                        <a:t>Terza misurazione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20,4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9,1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95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297838"/>
              </p:ext>
            </p:extLst>
          </p:nvPr>
        </p:nvGraphicFramePr>
        <p:xfrm>
          <a:off x="395536" y="2492896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Reticolo utilizzato</a:t>
                      </a:r>
                      <a:endParaRPr lang="it-IT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 (cm)</a:t>
                      </a:r>
                      <a:endParaRPr lang="it-IT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y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/>
                        <a:t>cm)</a:t>
                      </a:r>
                      <a:endParaRPr lang="it-IT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100 </a:t>
                      </a:r>
                      <a:r>
                        <a:rPr lang="it-IT" dirty="0" err="1" smtClean="0"/>
                        <a:t>lines</a:t>
                      </a:r>
                      <a:r>
                        <a:rPr lang="it-IT" dirty="0" smtClean="0"/>
                        <a:t>/mm</a:t>
                      </a:r>
                      <a:endParaRPr lang="it-IT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20,4 </a:t>
                      </a:r>
                      <a:endParaRPr lang="it-IT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1,0</a:t>
                      </a:r>
                      <a:endParaRPr lang="it-IT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300 </a:t>
                      </a:r>
                      <a:r>
                        <a:rPr lang="it-IT" dirty="0" err="1" smtClean="0"/>
                        <a:t>lines</a:t>
                      </a:r>
                      <a:r>
                        <a:rPr lang="it-IT" dirty="0" smtClean="0"/>
                        <a:t>/mm</a:t>
                      </a:r>
                      <a:endParaRPr lang="it-IT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20,4</a:t>
                      </a:r>
                      <a:endParaRPr lang="it-IT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3,6</a:t>
                      </a:r>
                      <a:endParaRPr lang="it-IT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600 </a:t>
                      </a:r>
                      <a:r>
                        <a:rPr lang="it-IT" dirty="0" err="1" smtClean="0"/>
                        <a:t>lines</a:t>
                      </a:r>
                      <a:r>
                        <a:rPr lang="it-IT" dirty="0" smtClean="0"/>
                        <a:t>/mm</a:t>
                      </a:r>
                      <a:endParaRPr lang="it-IT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20,4</a:t>
                      </a:r>
                      <a:endParaRPr lang="it-IT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7,0</a:t>
                      </a:r>
                      <a:endParaRPr lang="it-IT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 smtClean="0">
                <a:solidFill>
                  <a:srgbClr val="00B050"/>
                </a:solidFill>
                <a:effectLst/>
              </a:rPr>
              <a:t>Laser emittente luce verde</a:t>
            </a:r>
            <a:endParaRPr lang="it-IT" sz="2800" dirty="0"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9843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egnaposto contenuto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t-IT" sz="2000" dirty="0" smtClean="0"/>
                  <a:t>Al fine di calcolare </a:t>
                </a:r>
                <a:r>
                  <a:rPr lang="it-IT" sz="2000" dirty="0" smtClean="0">
                    <a:sym typeface="Symbol"/>
                  </a:rPr>
                  <a:t>, la lunghezza d’onda della luce, abbiamo utilizzato la formula</a:t>
                </a:r>
              </a:p>
              <a:p>
                <a:pPr marL="109728" indent="0">
                  <a:buNone/>
                </a:pPr>
                <a:r>
                  <a:rPr lang="it-IT" sz="2800" dirty="0">
                    <a:sym typeface="Symbol"/>
                  </a:rPr>
                  <a:t>h</a:t>
                </a:r>
                <a:r>
                  <a:rPr lang="it-IT" sz="2800" dirty="0" smtClean="0">
                    <a:sym typeface="Symbol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800" i="1" smtClean="0">
                            <a:latin typeface="Cambria Math"/>
                            <a:ea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𝐷</m:t>
                        </m:r>
                      </m:num>
                      <m:den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𝑦</m:t>
                        </m:r>
                      </m:den>
                    </m:f>
                  </m:oMath>
                </a14:m>
                <a:r>
                  <a:rPr lang="it-IT" sz="2800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/>
                  </a:rPr>
                  <a:t> * </a:t>
                </a:r>
                <a:r>
                  <a:rPr lang="it-IT" sz="2000" i="1" dirty="0" smtClean="0">
                    <a:ea typeface="Cambria Math" panose="02040503050406030204" pitchFamily="18" charset="0"/>
                    <a:sym typeface="Symbol"/>
                  </a:rPr>
                  <a:t>.</a:t>
                </a:r>
              </a:p>
              <a:p>
                <a:pPr marL="109728" indent="0">
                  <a:buNone/>
                </a:pPr>
                <a:endParaRPr lang="it-IT" sz="2000" i="1" dirty="0" smtClean="0">
                  <a:ea typeface="Cambria Math" panose="02040503050406030204" pitchFamily="18" charset="0"/>
                  <a:sym typeface="Symbol"/>
                </a:endParaRPr>
              </a:p>
              <a:p>
                <a:r>
                  <a:rPr lang="it-IT" sz="2000" dirty="0" smtClean="0">
                    <a:sym typeface="Symbol"/>
                  </a:rPr>
                  <a:t>In particolare per ricavare  dobbiamo ricavare dalla precedente la formula inversa </a:t>
                </a:r>
              </a:p>
              <a:p>
                <a:pPr marL="109728" indent="0">
                  <a:buNone/>
                </a:pPr>
                <a:r>
                  <a:rPr lang="it-IT" sz="2800" dirty="0" smtClean="0">
                    <a:sym typeface="Symbol"/>
                  </a:rPr>
                  <a:t>=</a:t>
                </a:r>
                <a:r>
                  <a:rPr lang="it-IT" sz="2800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/>
                  </a:rPr>
                  <a:t>h </a:t>
                </a:r>
                <a:r>
                  <a:rPr lang="it-IT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/>
                  </a:rPr>
                  <a:t>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800" i="1" smtClean="0">
                            <a:latin typeface="Cambria Math"/>
                            <a:ea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𝑦</m:t>
                        </m:r>
                      </m:num>
                      <m:den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𝐷</m:t>
                        </m:r>
                      </m:den>
                    </m:f>
                  </m:oMath>
                </a14:m>
                <a:r>
                  <a:rPr lang="it-IT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/>
                  </a:rPr>
                  <a:t>. </a:t>
                </a:r>
              </a:p>
              <a:p>
                <a:pPr marL="109728" indent="0" algn="just">
                  <a:buNone/>
                </a:pPr>
                <a:endParaRPr lang="it-IT" sz="2000" dirty="0" smtClean="0">
                  <a:ea typeface="Cambria Math" panose="02040503050406030204" pitchFamily="18" charset="0"/>
                  <a:sym typeface="Symbol"/>
                </a:endParaRPr>
              </a:p>
              <a:p>
                <a:pPr marL="109728" indent="0" algn="just">
                  <a:buNone/>
                </a:pPr>
                <a:r>
                  <a:rPr lang="it-IT" sz="2000" dirty="0" smtClean="0">
                    <a:ea typeface="Cambria Math" panose="02040503050406030204" pitchFamily="18" charset="0"/>
                    <a:sym typeface="Symbol"/>
                  </a:rPr>
                  <a:t>La lunghezza d’onda della luce </a:t>
                </a:r>
                <a:r>
                  <a:rPr lang="it-IT" sz="2000" b="1" i="1" dirty="0" smtClean="0">
                    <a:solidFill>
                      <a:srgbClr val="FF0000"/>
                    </a:solidFill>
                    <a:ea typeface="Cambria Math" panose="02040503050406030204" pitchFamily="18" charset="0"/>
                    <a:sym typeface="Symbol"/>
                  </a:rPr>
                  <a:t>rossa</a:t>
                </a:r>
                <a:r>
                  <a:rPr lang="it-IT" sz="2000" dirty="0" smtClean="0">
                    <a:ea typeface="Cambria Math" panose="02040503050406030204" pitchFamily="18" charset="0"/>
                    <a:sym typeface="Symbol"/>
                  </a:rPr>
                  <a:t> oscilla </a:t>
                </a:r>
                <a:r>
                  <a:rPr lang="it-IT" sz="2000" u="sng" dirty="0" smtClean="0">
                    <a:ea typeface="Cambria Math" panose="02040503050406030204" pitchFamily="18" charset="0"/>
                    <a:sym typeface="Symbol"/>
                  </a:rPr>
                  <a:t>tra i 610 nm e i 750 nm</a:t>
                </a:r>
                <a:r>
                  <a:rPr lang="it-IT" sz="2000" dirty="0" smtClean="0">
                    <a:ea typeface="Cambria Math" panose="02040503050406030204" pitchFamily="18" charset="0"/>
                    <a:sym typeface="Symbol"/>
                  </a:rPr>
                  <a:t>; quella della luce </a:t>
                </a:r>
                <a:r>
                  <a:rPr lang="it-IT" sz="2000" b="1" i="1" dirty="0" smtClean="0">
                    <a:solidFill>
                      <a:srgbClr val="00B050"/>
                    </a:solidFill>
                    <a:ea typeface="Cambria Math" panose="02040503050406030204" pitchFamily="18" charset="0"/>
                    <a:sym typeface="Symbol"/>
                  </a:rPr>
                  <a:t>verde</a:t>
                </a:r>
                <a:r>
                  <a:rPr lang="it-IT" sz="2000" dirty="0" smtClean="0">
                    <a:ea typeface="Cambria Math" panose="02040503050406030204" pitchFamily="18" charset="0"/>
                    <a:sym typeface="Symbol"/>
                  </a:rPr>
                  <a:t>  invece </a:t>
                </a:r>
                <a:r>
                  <a:rPr lang="it-IT" sz="2000" u="sng" dirty="0" smtClean="0">
                    <a:ea typeface="Cambria Math" panose="02040503050406030204" pitchFamily="18" charset="0"/>
                    <a:sym typeface="Symbol"/>
                  </a:rPr>
                  <a:t>tra 450 nm e 570 nm</a:t>
                </a:r>
                <a:r>
                  <a:rPr lang="it-IT" sz="2000" dirty="0" smtClean="0">
                    <a:ea typeface="Cambria Math" panose="02040503050406030204" pitchFamily="18" charset="0"/>
                    <a:sym typeface="Symbol"/>
                  </a:rPr>
                  <a:t>.</a:t>
                </a:r>
              </a:p>
            </p:txBody>
          </p:sp>
        </mc:Choice>
        <mc:Fallback xmlns="">
          <p:sp>
            <p:nvSpPr>
              <p:cNvPr id="2" name="Segnaposto contenut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" t="-1213" r="-12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>
                <a:solidFill>
                  <a:srgbClr val="00B0F0"/>
                </a:solidFill>
                <a:effectLst/>
                <a:latin typeface="Arial Narrow" panose="020B0606020202030204" pitchFamily="34" charset="0"/>
              </a:rPr>
              <a:t>Elaborazione dati </a:t>
            </a:r>
            <a:endParaRPr lang="it-IT" sz="4000" dirty="0">
              <a:solidFill>
                <a:srgbClr val="00B0F0"/>
              </a:solidFill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36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egnaposto contenuto 1"/>
              <p:cNvSpPr>
                <a:spLocks noGrp="1"/>
              </p:cNvSpPr>
              <p:nvPr>
                <p:ph idx="1"/>
              </p:nvPr>
            </p:nvSpPr>
            <p:spPr>
              <a:xfrm>
                <a:off x="365869" y="350689"/>
                <a:ext cx="4896544" cy="5616624"/>
              </a:xfrm>
            </p:spPr>
            <p:txBody>
              <a:bodyPr>
                <a:normAutofit fontScale="85000" lnSpcReduction="10000"/>
              </a:bodyPr>
              <a:lstStyle/>
              <a:p>
                <a:pPr algn="just"/>
                <a:r>
                  <a:rPr lang="it-IT" sz="2000" dirty="0" smtClean="0"/>
                  <a:t>Abbiamo ritenuto opportuno trasformare tutte i dati rilevati in metri per poi eseguire i seguenti calcoli:</a:t>
                </a:r>
              </a:p>
              <a:p>
                <a:pPr marL="109728" indent="0">
                  <a:buNone/>
                </a:pPr>
                <a:endParaRPr lang="it-IT" sz="2000" dirty="0"/>
              </a:p>
              <a:p>
                <a:pPr marL="109728" indent="0">
                  <a:buNone/>
                </a:pPr>
                <a:r>
                  <a:rPr lang="it-IT" sz="1800" b="1" i="1" dirty="0" smtClean="0">
                    <a:solidFill>
                      <a:srgbClr val="FF0000"/>
                    </a:solidFill>
                  </a:rPr>
                  <a:t>Reticolo 100 </a:t>
                </a:r>
                <a:r>
                  <a:rPr lang="it-IT" sz="1800" b="1" i="1" dirty="0" err="1" smtClean="0">
                    <a:solidFill>
                      <a:srgbClr val="FF0000"/>
                    </a:solidFill>
                  </a:rPr>
                  <a:t>lines</a:t>
                </a:r>
                <a:r>
                  <a:rPr lang="it-IT" sz="1800" b="1" i="1" dirty="0" smtClean="0">
                    <a:solidFill>
                      <a:srgbClr val="FF0000"/>
                    </a:solidFill>
                  </a:rPr>
                  <a:t>/mm</a:t>
                </a:r>
              </a:p>
              <a:p>
                <a:pPr marL="624078" indent="-514350">
                  <a:buFont typeface="+mj-lt"/>
                  <a:buAutoNum type="arabicPeriod"/>
                </a:pPr>
                <a:r>
                  <a:rPr lang="it-IT" sz="1800" i="1" dirty="0" smtClean="0">
                    <a:sym typeface="Symbol"/>
                  </a:rPr>
                  <a:t>=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t-IT" sz="1800" b="0" i="1" smtClean="0">
                            <a:latin typeface="Cambria Math"/>
                          </a:rPr>
                          <m:t>0,001</m:t>
                        </m:r>
                      </m:num>
                      <m:den>
                        <m:r>
                          <a:rPr lang="it-IT" sz="1800" b="0" i="1" smtClean="0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it-IT" sz="1800" b="0" i="1" smtClean="0"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it-IT" sz="1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t-IT" sz="1800" b="0" i="1" smtClean="0">
                            <a:latin typeface="Cambria Math"/>
                          </a:rPr>
                          <m:t>0,027</m:t>
                        </m:r>
                      </m:num>
                      <m:den>
                        <m:r>
                          <a:rPr lang="it-IT" sz="1800" b="0" i="1" smtClean="0">
                            <a:latin typeface="Cambria Math"/>
                          </a:rPr>
                          <m:t>0,402</m:t>
                        </m:r>
                      </m:den>
                    </m:f>
                    <m:r>
                      <a:rPr lang="it-IT" sz="1800" b="0" i="1" smtClean="0">
                        <a:latin typeface="Cambria Math"/>
                      </a:rPr>
                      <m:t>=6,72 ∗10</m:t>
                    </m:r>
                    <m:r>
                      <a:rPr lang="it-IT" sz="1800" b="0" i="1" baseline="30000" smtClean="0">
                        <a:latin typeface="Cambria Math"/>
                      </a:rPr>
                      <m:t>−7</m:t>
                    </m:r>
                    <m:r>
                      <a:rPr lang="it-IT" sz="1800" b="0" i="1" smtClean="0">
                        <a:latin typeface="Cambria Math"/>
                      </a:rPr>
                      <m:t> </m:t>
                    </m:r>
                    <m:r>
                      <a:rPr lang="it-IT" sz="18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it-IT" sz="1800" b="0" i="1" dirty="0" smtClean="0"/>
                  <a:t> = 672 nm</a:t>
                </a:r>
              </a:p>
              <a:p>
                <a:pPr marL="624078" indent="-514350">
                  <a:buFont typeface="+mj-lt"/>
                  <a:buAutoNum type="arabicPeriod"/>
                </a:pPr>
                <a:r>
                  <a:rPr lang="it-IT" sz="1800" i="1" dirty="0" smtClean="0">
                    <a:sym typeface="Symbol"/>
                  </a:rPr>
                  <a:t>=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t-IT" sz="1800" b="0" i="1" smtClean="0">
                            <a:latin typeface="Cambria Math"/>
                          </a:rPr>
                          <m:t>0,001</m:t>
                        </m:r>
                      </m:num>
                      <m:den>
                        <m:r>
                          <a:rPr lang="it-IT" sz="1800" b="0" i="1" smtClean="0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it-IT" sz="1800" b="0" i="1" smtClean="0"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it-IT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t-IT" sz="1800" b="0" i="1" smtClean="0">
                            <a:latin typeface="Cambria Math"/>
                          </a:rPr>
                          <m:t>0,02</m:t>
                        </m:r>
                      </m:num>
                      <m:den>
                        <m:r>
                          <a:rPr lang="it-IT" sz="1800" b="0" i="1" smtClean="0">
                            <a:latin typeface="Cambria Math"/>
                          </a:rPr>
                          <m:t>0,304</m:t>
                        </m:r>
                      </m:den>
                    </m:f>
                    <m:r>
                      <a:rPr lang="it-IT" sz="1800" b="0" i="1" smtClean="0">
                        <a:latin typeface="Cambria Math"/>
                      </a:rPr>
                      <m:t>=6,58 ∗10</m:t>
                    </m:r>
                    <m:r>
                      <a:rPr lang="it-IT" sz="1800" b="0" i="1" baseline="30000" smtClean="0">
                        <a:latin typeface="Cambria Math"/>
                      </a:rPr>
                      <m:t>−7</m:t>
                    </m:r>
                    <m:r>
                      <a:rPr lang="it-IT" sz="1800" b="0" i="1" smtClean="0">
                        <a:latin typeface="Cambria Math"/>
                      </a:rPr>
                      <m:t> </m:t>
                    </m:r>
                    <m:r>
                      <a:rPr lang="it-IT" sz="18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it-IT" sz="1800" b="0" i="1" dirty="0" smtClean="0"/>
                  <a:t> = 658 nm</a:t>
                </a:r>
              </a:p>
              <a:p>
                <a:pPr marL="624078" indent="-514350">
                  <a:buFont typeface="+mj-lt"/>
                  <a:buAutoNum type="arabicPeriod"/>
                </a:pPr>
                <a:r>
                  <a:rPr lang="it-IT" sz="1800" i="1" dirty="0" smtClean="0">
                    <a:sym typeface="Symbol"/>
                  </a:rPr>
                  <a:t>=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t-IT" sz="1800" b="0" i="1" smtClean="0">
                            <a:latin typeface="Cambria Math"/>
                          </a:rPr>
                          <m:t>0,001</m:t>
                        </m:r>
                      </m:num>
                      <m:den>
                        <m:r>
                          <a:rPr lang="it-IT" sz="1800" b="0" i="1" smtClean="0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it-IT" sz="1800" b="0" i="1" smtClean="0"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it-IT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t-IT" sz="1800" b="0" i="1" smtClean="0">
                            <a:latin typeface="Cambria Math"/>
                          </a:rPr>
                          <m:t>0,032</m:t>
                        </m:r>
                      </m:num>
                      <m:den>
                        <m:r>
                          <a:rPr lang="it-IT" sz="1800" b="0" i="1" smtClean="0">
                            <a:latin typeface="Cambria Math"/>
                          </a:rPr>
                          <m:t>0,475</m:t>
                        </m:r>
                      </m:den>
                    </m:f>
                    <m:r>
                      <a:rPr lang="it-IT" sz="1800" b="0" i="1" smtClean="0">
                        <a:latin typeface="Cambria Math"/>
                      </a:rPr>
                      <m:t>=6,74 ∗10 </m:t>
                    </m:r>
                    <m:r>
                      <a:rPr lang="it-IT" sz="1800" b="0" i="1" baseline="30000" smtClean="0">
                        <a:latin typeface="Cambria Math"/>
                      </a:rPr>
                      <m:t>−7 </m:t>
                    </m:r>
                    <m:r>
                      <a:rPr lang="it-IT" sz="18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it-IT" sz="1800" b="0" i="1" dirty="0" smtClean="0"/>
                  <a:t> = 674 nm</a:t>
                </a:r>
              </a:p>
              <a:p>
                <a:pPr marL="109728" indent="0">
                  <a:buNone/>
                </a:pPr>
                <a:endParaRPr lang="it-IT" sz="1800" b="1" i="1" dirty="0" smtClean="0">
                  <a:solidFill>
                    <a:srgbClr val="FF0000"/>
                  </a:solidFill>
                </a:endParaRPr>
              </a:p>
              <a:p>
                <a:pPr marL="109728" indent="0">
                  <a:buNone/>
                </a:pPr>
                <a:r>
                  <a:rPr lang="it-IT" sz="1800" b="1" i="1" dirty="0" smtClean="0">
                    <a:solidFill>
                      <a:srgbClr val="FF0000"/>
                    </a:solidFill>
                  </a:rPr>
                  <a:t>                        </a:t>
                </a:r>
              </a:p>
              <a:p>
                <a:pPr marL="109728" indent="0">
                  <a:buNone/>
                </a:pPr>
                <a:endParaRPr lang="it-IT" sz="1800" b="1" i="1" dirty="0">
                  <a:solidFill>
                    <a:srgbClr val="FF0000"/>
                  </a:solidFill>
                </a:endParaRPr>
              </a:p>
              <a:p>
                <a:pPr marL="109728" indent="0">
                  <a:buNone/>
                </a:pPr>
                <a:endParaRPr lang="it-IT" sz="1800" b="1" i="1" dirty="0" smtClean="0">
                  <a:solidFill>
                    <a:srgbClr val="FF0000"/>
                  </a:solidFill>
                </a:endParaRPr>
              </a:p>
              <a:p>
                <a:pPr marL="109728" indent="0">
                  <a:buNone/>
                </a:pPr>
                <a:endParaRPr lang="it-IT" sz="1800" b="1" i="1" dirty="0" smtClean="0">
                  <a:solidFill>
                    <a:srgbClr val="FF0000"/>
                  </a:solidFill>
                </a:endParaRPr>
              </a:p>
              <a:p>
                <a:pPr marL="109728" indent="0">
                  <a:buNone/>
                </a:pPr>
                <a:r>
                  <a:rPr lang="it-IT" sz="1800" b="1" i="1" dirty="0" smtClean="0">
                    <a:solidFill>
                      <a:srgbClr val="FF0000"/>
                    </a:solidFill>
                  </a:rPr>
                  <a:t>Reticolo 300 </a:t>
                </a:r>
                <a:r>
                  <a:rPr lang="it-IT" sz="1800" b="1" i="1" dirty="0" err="1" smtClean="0">
                    <a:solidFill>
                      <a:srgbClr val="FF0000"/>
                    </a:solidFill>
                  </a:rPr>
                  <a:t>lines</a:t>
                </a:r>
                <a:r>
                  <a:rPr lang="it-IT" sz="1800" b="1" i="1" dirty="0" smtClean="0">
                    <a:solidFill>
                      <a:srgbClr val="FF0000"/>
                    </a:solidFill>
                  </a:rPr>
                  <a:t>/mm</a:t>
                </a:r>
              </a:p>
              <a:p>
                <a:pPr marL="452628" indent="-342900">
                  <a:buFont typeface="+mj-lt"/>
                  <a:buAutoNum type="arabicPeriod"/>
                </a:pPr>
                <a:r>
                  <a:rPr lang="it-IT" sz="1800" b="0" i="1" dirty="0" smtClean="0"/>
                  <a:t>   	</a:t>
                </a:r>
                <a:r>
                  <a:rPr lang="it-IT" sz="1800" b="0" i="1" dirty="0" smtClean="0">
                    <a:sym typeface="Symbol"/>
                  </a:rPr>
                  <a:t>=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t-IT" sz="1800" b="0" i="1" smtClean="0">
                            <a:latin typeface="Cambria Math"/>
                          </a:rPr>
                          <m:t>0,001</m:t>
                        </m:r>
                      </m:num>
                      <m:den>
                        <m:r>
                          <a:rPr lang="it-IT" sz="1800" b="0" i="1" smtClean="0">
                            <a:latin typeface="Cambria Math"/>
                          </a:rPr>
                          <m:t>300</m:t>
                        </m:r>
                      </m:den>
                    </m:f>
                    <m:r>
                      <a:rPr lang="it-IT" sz="1800" b="0" i="1" smtClean="0"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it-IT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t-IT" sz="1800" b="0" i="1" smtClean="0">
                            <a:latin typeface="Cambria Math"/>
                          </a:rPr>
                          <m:t>0,098</m:t>
                        </m:r>
                      </m:num>
                      <m:den>
                        <m:r>
                          <a:rPr lang="it-IT" sz="1800" b="0" i="1" smtClean="0">
                            <a:latin typeface="Cambria Math"/>
                          </a:rPr>
                          <m:t>0,475</m:t>
                        </m:r>
                      </m:den>
                    </m:f>
                    <m:r>
                      <a:rPr lang="it-IT" sz="1800" b="0" i="1" smtClean="0">
                        <a:latin typeface="Cambria Math"/>
                      </a:rPr>
                      <m:t>=6,88 ∗10</m:t>
                    </m:r>
                    <m:r>
                      <a:rPr lang="it-IT" sz="1800" b="0" i="1" baseline="30000" smtClean="0">
                        <a:latin typeface="Cambria Math"/>
                      </a:rPr>
                      <m:t>−7 </m:t>
                    </m:r>
                    <m:r>
                      <a:rPr lang="it-IT" sz="18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it-IT" sz="1800" b="0" i="1" dirty="0" smtClean="0"/>
                  <a:t>  = 688 nm</a:t>
                </a:r>
              </a:p>
              <a:p>
                <a:pPr marL="452628" indent="-342900">
                  <a:buFont typeface="+mj-lt"/>
                  <a:buAutoNum type="arabicPeriod"/>
                </a:pPr>
                <a:r>
                  <a:rPr lang="it-IT" sz="1800" b="0" i="1" dirty="0" smtClean="0"/>
                  <a:t>   	</a:t>
                </a:r>
                <a:r>
                  <a:rPr lang="it-IT" sz="1800" b="0" i="1" dirty="0" smtClean="0">
                    <a:sym typeface="Symbol"/>
                  </a:rPr>
                  <a:t>=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t-IT" sz="1800" b="0" i="1" smtClean="0">
                            <a:latin typeface="Cambria Math"/>
                          </a:rPr>
                          <m:t>0,001</m:t>
                        </m:r>
                      </m:num>
                      <m:den>
                        <m:r>
                          <a:rPr lang="it-IT" sz="1800" b="0" i="1" smtClean="0">
                            <a:latin typeface="Cambria Math"/>
                          </a:rPr>
                          <m:t>300</m:t>
                        </m:r>
                      </m:den>
                    </m:f>
                    <m:r>
                      <a:rPr lang="it-IT" sz="1800" b="0" i="1" smtClean="0"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it-IT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t-IT" sz="1800" b="0" i="1" smtClean="0">
                            <a:latin typeface="Cambria Math"/>
                          </a:rPr>
                          <m:t>0,085</m:t>
                        </m:r>
                      </m:num>
                      <m:den>
                        <m:r>
                          <a:rPr lang="it-IT" sz="1800" b="0" i="1" smtClean="0">
                            <a:latin typeface="Cambria Math"/>
                          </a:rPr>
                          <m:t>0,415</m:t>
                        </m:r>
                      </m:den>
                    </m:f>
                    <m:r>
                      <a:rPr lang="it-IT" sz="1800" b="0" i="1" smtClean="0">
                        <a:latin typeface="Cambria Math"/>
                      </a:rPr>
                      <m:t>=6,83 ∗10</m:t>
                    </m:r>
                    <m:r>
                      <a:rPr lang="it-IT" sz="1800" b="0" i="1" baseline="30000" smtClean="0">
                        <a:latin typeface="Cambria Math"/>
                      </a:rPr>
                      <m:t>−7</m:t>
                    </m:r>
                    <m:r>
                      <a:rPr lang="it-IT" sz="1800" b="0" i="1" smtClean="0">
                        <a:latin typeface="Cambria Math"/>
                      </a:rPr>
                      <m:t> </m:t>
                    </m:r>
                    <m:r>
                      <a:rPr lang="it-IT" sz="18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it-IT" sz="1800" b="0" i="1" dirty="0" smtClean="0"/>
                  <a:t>  = 683 nm</a:t>
                </a:r>
              </a:p>
              <a:p>
                <a:pPr marL="452628" indent="-342900">
                  <a:buFont typeface="+mj-lt"/>
                  <a:buAutoNum type="arabicPeriod"/>
                </a:pPr>
                <a:r>
                  <a:rPr lang="it-IT" sz="1800" b="0" i="1" dirty="0" smtClean="0"/>
                  <a:t>   	</a:t>
                </a:r>
                <a:r>
                  <a:rPr lang="it-IT" sz="1800" b="0" i="1" dirty="0" smtClean="0">
                    <a:sym typeface="Symbol"/>
                  </a:rPr>
                  <a:t>=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t-IT" sz="1800" b="0" i="1" smtClean="0">
                            <a:latin typeface="Cambria Math"/>
                          </a:rPr>
                          <m:t>0,001</m:t>
                        </m:r>
                      </m:num>
                      <m:den>
                        <m:r>
                          <a:rPr lang="it-IT" sz="1800" b="0" i="1" smtClean="0">
                            <a:latin typeface="Cambria Math"/>
                          </a:rPr>
                          <m:t>300</m:t>
                        </m:r>
                      </m:den>
                    </m:f>
                    <m:r>
                      <a:rPr lang="it-IT" sz="1800" b="0" i="1" smtClean="0"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it-IT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t-IT" sz="1800" b="0" i="1" smtClean="0">
                            <a:latin typeface="Cambria Math"/>
                          </a:rPr>
                          <m:t>0,059</m:t>
                        </m:r>
                      </m:num>
                      <m:den>
                        <m:r>
                          <a:rPr lang="it-IT" sz="1800" b="0" i="1" smtClean="0">
                            <a:latin typeface="Cambria Math"/>
                          </a:rPr>
                          <m:t>0,286</m:t>
                        </m:r>
                      </m:den>
                    </m:f>
                    <m:r>
                      <a:rPr lang="it-IT" sz="1800" b="0" i="1" smtClean="0">
                        <a:latin typeface="Cambria Math"/>
                      </a:rPr>
                      <m:t>=6,88 ∗10</m:t>
                    </m:r>
                    <m:r>
                      <a:rPr lang="it-IT" sz="1800" b="0" i="1" baseline="30000" smtClean="0">
                        <a:latin typeface="Cambria Math"/>
                      </a:rPr>
                      <m:t>−7</m:t>
                    </m:r>
                    <m:r>
                      <a:rPr lang="it-IT" sz="1800" b="0" i="1" smtClean="0">
                        <a:latin typeface="Cambria Math"/>
                      </a:rPr>
                      <m:t> </m:t>
                    </m:r>
                    <m:r>
                      <a:rPr lang="it-IT" sz="1800" b="0" i="1" smtClean="0">
                        <a:latin typeface="Cambria Math"/>
                      </a:rPr>
                      <m:t>𝑚</m:t>
                    </m:r>
                    <m:r>
                      <a:rPr lang="it-IT" sz="1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it-IT" sz="1800" b="0" i="1" dirty="0" smtClean="0"/>
                  <a:t> = 688 nm</a:t>
                </a:r>
              </a:p>
              <a:p>
                <a:pPr marL="624078" indent="-514350">
                  <a:buFont typeface="+mj-lt"/>
                  <a:buAutoNum type="arabicPeriod"/>
                </a:pPr>
                <a:endParaRPr lang="it-IT" sz="1800" dirty="0"/>
              </a:p>
            </p:txBody>
          </p:sp>
        </mc:Choice>
        <mc:Fallback xmlns="">
          <p:sp>
            <p:nvSpPr>
              <p:cNvPr id="2" name="Segnaposto contenut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5869" y="350689"/>
                <a:ext cx="4896544" cy="5616624"/>
              </a:xfrm>
              <a:blipFill rotWithShape="1">
                <a:blip r:embed="rId2"/>
                <a:stretch>
                  <a:fillRect t="-651" r="-87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C:\Users\Beatrice\Desktop\lunghezza d'onda\20171021_1023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868" y="1844824"/>
            <a:ext cx="4161326" cy="234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22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egnaposto contenuto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it-IT" sz="1800" b="1" i="1" dirty="0" smtClean="0">
                    <a:solidFill>
                      <a:srgbClr val="FF0000"/>
                    </a:solidFill>
                  </a:rPr>
                  <a:t>Reticolo 600 </a:t>
                </a:r>
                <a:r>
                  <a:rPr lang="it-IT" sz="1800" b="1" i="1" dirty="0" err="1" smtClean="0">
                    <a:solidFill>
                      <a:srgbClr val="FF0000"/>
                    </a:solidFill>
                  </a:rPr>
                  <a:t>lines</a:t>
                </a:r>
                <a:r>
                  <a:rPr lang="it-IT" sz="1800" b="1" i="1" dirty="0" smtClean="0">
                    <a:solidFill>
                      <a:srgbClr val="FF0000"/>
                    </a:solidFill>
                  </a:rPr>
                  <a:t>/mm</a:t>
                </a:r>
              </a:p>
              <a:p>
                <a:pPr marL="624078" indent="-514350">
                  <a:buFont typeface="+mj-lt"/>
                  <a:buAutoNum type="arabicPeriod"/>
                </a:pPr>
                <a:r>
                  <a:rPr lang="it-IT" sz="1800" dirty="0" smtClean="0">
                    <a:sym typeface="Symbol"/>
                  </a:rPr>
                  <a:t>=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t-IT" sz="1800" b="0" i="1" smtClean="0">
                            <a:latin typeface="Cambria Math"/>
                          </a:rPr>
                          <m:t>0,001</m:t>
                        </m:r>
                      </m:num>
                      <m:den>
                        <m:r>
                          <a:rPr lang="it-IT" sz="1800" b="0" i="1" smtClean="0">
                            <a:latin typeface="Cambria Math"/>
                          </a:rPr>
                          <m:t>600</m:t>
                        </m:r>
                      </m:den>
                    </m:f>
                    <m:r>
                      <a:rPr lang="it-IT" sz="1800" b="0" i="1" smtClean="0"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it-IT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t-IT" sz="1800" b="0" i="1" smtClean="0">
                            <a:latin typeface="Cambria Math"/>
                          </a:rPr>
                          <m:t>0,127</m:t>
                        </m:r>
                      </m:num>
                      <m:den>
                        <m:r>
                          <a:rPr lang="it-IT" sz="1800" b="0" i="1" smtClean="0">
                            <a:latin typeface="Cambria Math"/>
                          </a:rPr>
                          <m:t>0,286</m:t>
                        </m:r>
                      </m:den>
                    </m:f>
                    <m:r>
                      <a:rPr lang="it-IT" sz="1800" b="0" i="1" smtClean="0">
                        <a:latin typeface="Cambria Math"/>
                      </a:rPr>
                      <m:t>=7,40 ∗10</m:t>
                    </m:r>
                    <m:r>
                      <a:rPr lang="it-IT" sz="1800" b="0" i="1" baseline="30000" smtClean="0">
                        <a:latin typeface="Cambria Math"/>
                      </a:rPr>
                      <m:t>−7</m:t>
                    </m:r>
                    <m:r>
                      <a:rPr lang="it-IT" sz="1800" b="0" i="1" smtClean="0">
                        <a:latin typeface="Cambria Math"/>
                      </a:rPr>
                      <m:t> </m:t>
                    </m:r>
                    <m:r>
                      <a:rPr lang="it-IT" sz="18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it-IT" sz="1800" b="0" dirty="0" smtClean="0"/>
                  <a:t> = 740 nm</a:t>
                </a:r>
              </a:p>
              <a:p>
                <a:pPr marL="624078" indent="-514350">
                  <a:buFont typeface="+mj-lt"/>
                  <a:buAutoNum type="arabicPeriod"/>
                </a:pPr>
                <a:r>
                  <a:rPr lang="it-IT" sz="1800" dirty="0" smtClean="0">
                    <a:sym typeface="Symbol"/>
                  </a:rPr>
                  <a:t>=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t-IT" sz="1800" b="0" i="1" smtClean="0">
                            <a:latin typeface="Cambria Math"/>
                          </a:rPr>
                          <m:t>0,001</m:t>
                        </m:r>
                      </m:num>
                      <m:den>
                        <m:r>
                          <a:rPr lang="it-IT" sz="1800" b="0" i="1" smtClean="0">
                            <a:latin typeface="Cambria Math"/>
                          </a:rPr>
                          <m:t>600</m:t>
                        </m:r>
                      </m:den>
                    </m:f>
                    <m:r>
                      <a:rPr lang="it-IT" sz="1800" b="0" i="1" smtClean="0"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it-IT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t-IT" sz="1800" b="0" i="1" smtClean="0">
                            <a:latin typeface="Cambria Math"/>
                          </a:rPr>
                          <m:t>0,108</m:t>
                        </m:r>
                      </m:num>
                      <m:den>
                        <m:r>
                          <a:rPr lang="it-IT" sz="1800" b="0" i="1" smtClean="0">
                            <a:latin typeface="Cambria Math"/>
                          </a:rPr>
                          <m:t>0,245</m:t>
                        </m:r>
                      </m:den>
                    </m:f>
                    <m:r>
                      <a:rPr lang="it-IT" sz="1800" b="0" i="1" smtClean="0">
                        <a:latin typeface="Cambria Math"/>
                      </a:rPr>
                      <m:t>=7,35 ∗10 </m:t>
                    </m:r>
                    <m:r>
                      <a:rPr lang="it-IT" sz="1800" b="0" i="1" baseline="32000" smtClean="0">
                        <a:latin typeface="Cambria Math"/>
                      </a:rPr>
                      <m:t>−7</m:t>
                    </m:r>
                    <m:r>
                      <a:rPr lang="it-IT" sz="1800" b="0" i="1" smtClean="0">
                        <a:latin typeface="Cambria Math"/>
                      </a:rPr>
                      <m:t> </m:t>
                    </m:r>
                    <m:r>
                      <a:rPr lang="it-IT" sz="18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it-IT" sz="1800" b="0" dirty="0" smtClean="0"/>
                  <a:t> = 735 nm</a:t>
                </a:r>
              </a:p>
              <a:p>
                <a:pPr marL="624078" indent="-514350">
                  <a:buFont typeface="+mj-lt"/>
                  <a:buAutoNum type="arabicPeriod"/>
                </a:pPr>
                <a:r>
                  <a:rPr lang="it-IT" sz="1800" dirty="0" smtClean="0">
                    <a:sym typeface="Symbol"/>
                  </a:rPr>
                  <a:t>=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t-IT" sz="1800" b="0" i="1" smtClean="0">
                            <a:latin typeface="Cambria Math"/>
                          </a:rPr>
                          <m:t>0,001</m:t>
                        </m:r>
                      </m:num>
                      <m:den>
                        <m:r>
                          <a:rPr lang="it-IT" sz="1800" b="0" i="1" smtClean="0">
                            <a:latin typeface="Cambria Math"/>
                          </a:rPr>
                          <m:t>600</m:t>
                        </m:r>
                      </m:den>
                    </m:f>
                    <m:r>
                      <a:rPr lang="it-IT" sz="1800" b="0" i="1" smtClean="0"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it-IT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t-IT" sz="1800" b="0" i="1" smtClean="0">
                            <a:latin typeface="Cambria Math"/>
                          </a:rPr>
                          <m:t>0,091</m:t>
                        </m:r>
                      </m:num>
                      <m:den>
                        <m:r>
                          <a:rPr lang="it-IT" sz="1800" b="0" i="1" smtClean="0">
                            <a:latin typeface="Cambria Math"/>
                          </a:rPr>
                          <m:t>0,204</m:t>
                        </m:r>
                      </m:den>
                    </m:f>
                    <m:r>
                      <a:rPr lang="it-IT" sz="1800" b="0" i="1" smtClean="0">
                        <a:latin typeface="Cambria Math"/>
                      </a:rPr>
                      <m:t>=7,43 ∗10 </m:t>
                    </m:r>
                    <m:r>
                      <a:rPr lang="it-IT" sz="1800" b="0" i="1" baseline="30000" smtClean="0">
                        <a:latin typeface="Cambria Math"/>
                      </a:rPr>
                      <m:t>−7</m:t>
                    </m:r>
                    <m:r>
                      <a:rPr lang="it-IT" sz="1800" b="0" i="1" smtClean="0">
                        <a:latin typeface="Cambria Math"/>
                      </a:rPr>
                      <m:t> </m:t>
                    </m:r>
                    <m:r>
                      <a:rPr lang="it-IT" sz="18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it-IT" sz="1800" dirty="0" smtClean="0"/>
                  <a:t> = 743 nm</a:t>
                </a:r>
              </a:p>
              <a:p>
                <a:pPr marL="109728" indent="0">
                  <a:buNone/>
                </a:pPr>
                <a:r>
                  <a:rPr lang="it-IT" sz="1800" b="1" i="1" dirty="0" smtClean="0">
                    <a:solidFill>
                      <a:srgbClr val="00B050"/>
                    </a:solidFill>
                  </a:rPr>
                  <a:t>                  Laser verde:</a:t>
                </a:r>
              </a:p>
              <a:p>
                <a:pPr marL="109728" indent="0">
                  <a:buNone/>
                </a:pPr>
                <a:r>
                  <a:rPr lang="it-IT" sz="1800" b="1" i="1" dirty="0" smtClean="0">
                    <a:solidFill>
                      <a:srgbClr val="00B050"/>
                    </a:solidFill>
                  </a:rPr>
                  <a:t>          Reticolo 100 </a:t>
                </a:r>
                <a:r>
                  <a:rPr lang="it-IT" sz="1800" b="1" i="1" dirty="0" err="1" smtClean="0">
                    <a:solidFill>
                      <a:srgbClr val="00B050"/>
                    </a:solidFill>
                  </a:rPr>
                  <a:t>lines</a:t>
                </a:r>
                <a:r>
                  <a:rPr lang="it-IT" sz="1800" b="1" i="1" dirty="0" smtClean="0">
                    <a:solidFill>
                      <a:srgbClr val="00B050"/>
                    </a:solidFill>
                  </a:rPr>
                  <a:t>/mm</a:t>
                </a:r>
              </a:p>
              <a:p>
                <a:pPr marL="452628" indent="-342900">
                  <a:buFont typeface="+mj-lt"/>
                  <a:buAutoNum type="arabicPeriod"/>
                </a:pPr>
                <a:r>
                  <a:rPr lang="it-IT" sz="1800" dirty="0" smtClean="0">
                    <a:sym typeface="Symbol"/>
                  </a:rPr>
                  <a:t>    =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t-IT" sz="1800" b="0" i="1" smtClean="0">
                            <a:latin typeface="Cambria Math"/>
                          </a:rPr>
                          <m:t>0,001</m:t>
                        </m:r>
                      </m:num>
                      <m:den>
                        <m:r>
                          <a:rPr lang="it-IT" sz="1800" b="0" i="1" smtClean="0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it-IT" sz="1800" b="0" i="1" smtClean="0"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it-IT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t-IT" sz="1800" b="0" i="1" smtClean="0">
                            <a:latin typeface="Cambria Math"/>
                          </a:rPr>
                          <m:t>0,01</m:t>
                        </m:r>
                      </m:num>
                      <m:den>
                        <m:r>
                          <a:rPr lang="it-IT" sz="1800" b="0" i="1" smtClean="0">
                            <a:latin typeface="Cambria Math"/>
                          </a:rPr>
                          <m:t>0,204</m:t>
                        </m:r>
                      </m:den>
                    </m:f>
                    <m:r>
                      <a:rPr lang="it-IT" sz="1800" b="0" i="1" smtClean="0">
                        <a:latin typeface="Cambria Math"/>
                      </a:rPr>
                      <m:t>=4,90∗10</m:t>
                    </m:r>
                    <m:r>
                      <a:rPr lang="it-IT" sz="1800" b="0" i="1" baseline="30000" smtClean="0">
                        <a:latin typeface="Cambria Math"/>
                      </a:rPr>
                      <m:t>−7</m:t>
                    </m:r>
                    <m:r>
                      <a:rPr lang="it-IT" sz="1800" b="0" i="1" smtClean="0">
                        <a:latin typeface="Cambria Math"/>
                      </a:rPr>
                      <m:t> </m:t>
                    </m:r>
                    <m:r>
                      <a:rPr lang="it-IT" sz="18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it-IT" sz="1800" b="0" dirty="0" smtClean="0"/>
                  <a:t> = 490 nm</a:t>
                </a:r>
              </a:p>
              <a:p>
                <a:pPr marL="452628" indent="-342900">
                  <a:buFont typeface="+mj-lt"/>
                  <a:buAutoNum type="arabicPeriod"/>
                </a:pPr>
                <a:r>
                  <a:rPr lang="it-IT" sz="1800" dirty="0" smtClean="0">
                    <a:sym typeface="Symbol"/>
                  </a:rPr>
                  <a:t>    =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t-IT" sz="1800" b="0" i="1" smtClean="0">
                            <a:latin typeface="Cambria Math"/>
                          </a:rPr>
                          <m:t>0,001</m:t>
                        </m:r>
                      </m:num>
                      <m:den>
                        <m:r>
                          <a:rPr lang="it-IT" sz="1800" b="0" i="1" smtClean="0">
                            <a:latin typeface="Cambria Math"/>
                          </a:rPr>
                          <m:t>300</m:t>
                        </m:r>
                      </m:den>
                    </m:f>
                    <m:r>
                      <a:rPr lang="it-IT" sz="1800" b="0" i="1" smtClean="0"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it-IT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t-IT" sz="1800" b="0" i="1" smtClean="0">
                            <a:latin typeface="Cambria Math"/>
                          </a:rPr>
                          <m:t>0,036</m:t>
                        </m:r>
                      </m:num>
                      <m:den>
                        <m:r>
                          <a:rPr lang="it-IT" sz="1800" b="0" i="1" smtClean="0">
                            <a:latin typeface="Cambria Math"/>
                          </a:rPr>
                          <m:t>0,204</m:t>
                        </m:r>
                      </m:den>
                    </m:f>
                    <m:r>
                      <a:rPr lang="it-IT" sz="1800" b="0" i="1" smtClean="0">
                        <a:latin typeface="Cambria Math"/>
                      </a:rPr>
                      <m:t>=5,88 ∗10</m:t>
                    </m:r>
                    <m:r>
                      <a:rPr lang="it-IT" sz="1800" b="0" i="1" baseline="30000" smtClean="0">
                        <a:latin typeface="Cambria Math"/>
                      </a:rPr>
                      <m:t>−7</m:t>
                    </m:r>
                    <m:r>
                      <a:rPr lang="it-IT" sz="1800" b="0" i="1" smtClean="0">
                        <a:latin typeface="Cambria Math"/>
                      </a:rPr>
                      <m:t> </m:t>
                    </m:r>
                    <m:r>
                      <a:rPr lang="it-IT" sz="18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it-IT" sz="1800" b="0" dirty="0" smtClean="0"/>
                  <a:t> = 588 nm</a:t>
                </a:r>
              </a:p>
              <a:p>
                <a:pPr marL="452628" indent="-342900">
                  <a:buFont typeface="+mj-lt"/>
                  <a:buAutoNum type="arabicPeriod"/>
                </a:pPr>
                <a:r>
                  <a:rPr lang="it-IT" sz="1800" dirty="0" smtClean="0">
                    <a:sym typeface="Symbol"/>
                  </a:rPr>
                  <a:t>    =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t-IT" sz="1800" b="0" i="1" smtClean="0">
                            <a:latin typeface="Cambria Math"/>
                          </a:rPr>
                          <m:t>0,001</m:t>
                        </m:r>
                      </m:num>
                      <m:den>
                        <m:r>
                          <a:rPr lang="it-IT" sz="1800" b="0" i="1" smtClean="0">
                            <a:latin typeface="Cambria Math"/>
                          </a:rPr>
                          <m:t>600</m:t>
                        </m:r>
                      </m:den>
                    </m:f>
                    <m:r>
                      <a:rPr lang="it-IT" sz="1800" b="0" i="1" smtClean="0"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it-IT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t-IT" sz="1800" b="0" i="1" smtClean="0">
                            <a:latin typeface="Cambria Math"/>
                          </a:rPr>
                          <m:t>0,07</m:t>
                        </m:r>
                      </m:num>
                      <m:den>
                        <m:r>
                          <a:rPr lang="it-IT" sz="1800" b="0" i="1" smtClean="0">
                            <a:latin typeface="Cambria Math"/>
                          </a:rPr>
                          <m:t>0,204</m:t>
                        </m:r>
                      </m:den>
                    </m:f>
                    <m:r>
                      <a:rPr lang="it-IT" sz="1800" b="0" i="1" smtClean="0">
                        <a:latin typeface="Cambria Math"/>
                      </a:rPr>
                      <m:t>=5,72 ∗10 </m:t>
                    </m:r>
                    <m:r>
                      <a:rPr lang="it-IT" sz="1800" b="0" i="1" baseline="30000" smtClean="0">
                        <a:latin typeface="Cambria Math"/>
                      </a:rPr>
                      <m:t>−7</m:t>
                    </m:r>
                    <m:r>
                      <a:rPr lang="it-IT" sz="1800" b="0" i="1" smtClean="0">
                        <a:latin typeface="Cambria Math"/>
                      </a:rPr>
                      <m:t> </m:t>
                    </m:r>
                    <m:r>
                      <a:rPr lang="it-IT" sz="18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it-IT" sz="1800" dirty="0" smtClean="0"/>
                  <a:t> = 572 nm</a:t>
                </a:r>
                <a:endParaRPr lang="it-IT" sz="1800" dirty="0"/>
              </a:p>
            </p:txBody>
          </p:sp>
        </mc:Choice>
        <mc:Fallback xmlns="">
          <p:sp>
            <p:nvSpPr>
              <p:cNvPr id="2" name="Segnaposto contenut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7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678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eatrice\Desktop\lunghezza d'onda\20171021_1022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6224" r="29875" b="2221"/>
          <a:stretch/>
        </p:blipFill>
        <p:spPr bwMode="auto">
          <a:xfrm>
            <a:off x="667892" y="1"/>
            <a:ext cx="7720531" cy="689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13358" y="4221088"/>
            <a:ext cx="8229600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sz="32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Grazie a questo semplice sperimento e a qualche veloce calcolo abbiamo potuto determinare sperimentalmente la lunghezza d’onda (</a:t>
            </a:r>
            <a:r>
              <a:rPr lang="it-IT" sz="32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sym typeface="Symbol"/>
              </a:rPr>
              <a:t>) della luce.</a:t>
            </a:r>
            <a:endParaRPr lang="it-IT" sz="3200" b="1" dirty="0">
              <a:ln>
                <a:solidFill>
                  <a:schemeClr val="accent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 rot="265658">
            <a:off x="1146092" y="107845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it-IT" sz="6600" dirty="0" smtClean="0">
                <a:solidFill>
                  <a:srgbClr val="00B0F0"/>
                </a:solidFill>
                <a:effectLst/>
                <a:latin typeface="Arial Narrow" panose="020B0606020202030204" pitchFamily="34" charset="0"/>
              </a:rPr>
              <a:t>Conclusioni</a:t>
            </a:r>
            <a:endParaRPr lang="it-IT" sz="6600" dirty="0">
              <a:solidFill>
                <a:srgbClr val="00B0F0"/>
              </a:solidFill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5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230" y="3640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Materiale utilizzato</a:t>
            </a:r>
            <a:endParaRPr lang="it-IT" sz="40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03767" y="1052736"/>
            <a:ext cx="381642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/>
              <a:t>Banco ottico </a:t>
            </a:r>
            <a:r>
              <a:rPr lang="it-IT" sz="2000" dirty="0" smtClean="0"/>
              <a:t>composto da una base a cui sono fissate due piantane che a loro volta, mediante due morsetti, sostengono un’asta millimetrata. </a:t>
            </a:r>
          </a:p>
          <a:p>
            <a:pPr algn="just"/>
            <a:r>
              <a:rPr lang="it-IT" sz="2000" dirty="0" smtClean="0"/>
              <a:t>Nell’immagine sono presenti anche un </a:t>
            </a:r>
            <a:r>
              <a:rPr lang="it-IT" sz="2000" b="1" dirty="0" smtClean="0"/>
              <a:t>laser</a:t>
            </a:r>
            <a:r>
              <a:rPr lang="it-IT" sz="2000" dirty="0" smtClean="0"/>
              <a:t>, utilizzato come sorgente luminosa (collocato sulla destra) e una tavola di metallo impiegata come schermo (sulla sinistra); infine al centro un altro morsetto sostiene il </a:t>
            </a:r>
            <a:r>
              <a:rPr lang="it-IT" sz="2000" b="1" dirty="0" smtClean="0"/>
              <a:t>reticolo di diffrazione</a:t>
            </a:r>
            <a:r>
              <a:rPr lang="it-IT" sz="2000" dirty="0" smtClean="0"/>
              <a:t> utilizzato.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424" y="1916832"/>
            <a:ext cx="448183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04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/>
              <a:t> </a:t>
            </a:r>
          </a:p>
          <a:p>
            <a:r>
              <a:rPr lang="it-IT" u="sng" dirty="0">
                <a:solidFill>
                  <a:srgbClr val="00B0F0"/>
                </a:solidFill>
                <a:hlinkClick r:id="rId2"/>
              </a:rPr>
              <a:t>http://</a:t>
            </a:r>
            <a:r>
              <a:rPr lang="it-IT" u="sng">
                <a:solidFill>
                  <a:srgbClr val="00B0F0"/>
                </a:solidFill>
                <a:hlinkClick r:id="rId2"/>
              </a:rPr>
              <a:t>www.fmboschetto.it</a:t>
            </a:r>
            <a:r>
              <a:rPr lang="it-IT" u="sng" smtClean="0">
                <a:solidFill>
                  <a:srgbClr val="00B0F0"/>
                </a:solidFill>
                <a:hlinkClick r:id="rId2"/>
              </a:rPr>
              <a:t>/</a:t>
            </a:r>
            <a:endParaRPr lang="it-IT" u="sng" dirty="0" smtClean="0">
              <a:solidFill>
                <a:srgbClr val="00B0F0"/>
              </a:solidFill>
              <a:hlinkClick r:id="rId2"/>
            </a:endParaRPr>
          </a:p>
          <a:p>
            <a:r>
              <a:rPr lang="it-IT" u="sng" dirty="0" smtClean="0">
                <a:solidFill>
                  <a:srgbClr val="00B0F0"/>
                </a:solidFill>
                <a:hlinkClick r:id="rId2"/>
              </a:rPr>
              <a:t>http</a:t>
            </a:r>
            <a:r>
              <a:rPr lang="it-IT" u="sng" dirty="0">
                <a:solidFill>
                  <a:srgbClr val="00B0F0"/>
                </a:solidFill>
                <a:hlinkClick r:id="rId2"/>
              </a:rPr>
              <a:t>://www.sapere.it/sapere/strumenti/studiafacile/fisica/Le-onde/La-luce/La-diffrazione-e-l-interferenza.html</a:t>
            </a:r>
            <a:r>
              <a:rPr lang="it-IT" dirty="0">
                <a:solidFill>
                  <a:srgbClr val="00B0F0"/>
                </a:solidFill>
              </a:rPr>
              <a:t> </a:t>
            </a:r>
          </a:p>
          <a:p>
            <a:r>
              <a:rPr lang="it-IT" u="sng" dirty="0">
                <a:solidFill>
                  <a:srgbClr val="00B0F0"/>
                </a:solidFill>
                <a:hlinkClick r:id="rId3"/>
              </a:rPr>
              <a:t>http://</a:t>
            </a:r>
            <a:r>
              <a:rPr lang="it-IT" u="sng" dirty="0" smtClean="0">
                <a:solidFill>
                  <a:srgbClr val="00B0F0"/>
                </a:solidFill>
                <a:hlinkClick r:id="rId3"/>
              </a:rPr>
              <a:t>www00.unibg.it/dati/corsi/22008/75013-52923-Interferenza%20e%20diffrazione.pdf</a:t>
            </a:r>
            <a:endParaRPr lang="it-IT" u="sng" dirty="0" smtClean="0">
              <a:solidFill>
                <a:srgbClr val="00B0F0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>
                <a:solidFill>
                  <a:srgbClr val="00B0F0"/>
                </a:solidFill>
                <a:effectLst/>
                <a:latin typeface="Arial Narrow" panose="020B0606020202030204" pitchFamily="34" charset="0"/>
              </a:rPr>
              <a:t>Sitografia</a:t>
            </a:r>
            <a:endParaRPr lang="it-IT" sz="4000" dirty="0">
              <a:solidFill>
                <a:srgbClr val="00B0F0"/>
              </a:solidFill>
              <a:effectLst/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3088" y="836712"/>
            <a:ext cx="37894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/>
              <a:t>Reticoli di diffrazione </a:t>
            </a:r>
            <a:r>
              <a:rPr lang="it-IT" dirty="0"/>
              <a:t>(nel caso specifico ci siamo avvalsi di tre diversi reticoli rispettivamente da 100 </a:t>
            </a:r>
            <a:r>
              <a:rPr lang="it-IT" dirty="0" err="1"/>
              <a:t>lines</a:t>
            </a:r>
            <a:r>
              <a:rPr lang="it-IT" dirty="0"/>
              <a:t>/mm, 300 </a:t>
            </a:r>
            <a:r>
              <a:rPr lang="it-IT" dirty="0" err="1"/>
              <a:t>lines</a:t>
            </a:r>
            <a:r>
              <a:rPr lang="it-IT" dirty="0"/>
              <a:t>/mm e 600 </a:t>
            </a:r>
            <a:r>
              <a:rPr lang="it-IT" dirty="0" err="1"/>
              <a:t>lines</a:t>
            </a:r>
            <a:r>
              <a:rPr lang="it-IT" dirty="0"/>
              <a:t>/mm). </a:t>
            </a:r>
          </a:p>
          <a:p>
            <a:pPr algn="just"/>
            <a:r>
              <a:rPr lang="it-IT" b="1" dirty="0"/>
              <a:t>Laser</a:t>
            </a:r>
            <a:r>
              <a:rPr lang="it-IT" dirty="0"/>
              <a:t> (come precedentemente accennato descrivendo il banco ottico) in particolare abbiamo utilizzato due diversi laser: un primo laser che emette luce rossa e un secondo che emette luce verde.</a:t>
            </a:r>
          </a:p>
          <a:p>
            <a:pPr algn="just"/>
            <a:r>
              <a:rPr lang="it-IT" b="1" dirty="0" smtClean="0"/>
              <a:t>Flessometro</a:t>
            </a:r>
            <a:r>
              <a:rPr lang="it-IT" dirty="0" smtClean="0"/>
              <a:t>. </a:t>
            </a:r>
            <a:endParaRPr lang="it-IT" dirty="0"/>
          </a:p>
          <a:p>
            <a:pPr algn="just"/>
            <a:r>
              <a:rPr lang="it-IT" b="1" dirty="0"/>
              <a:t>Righello</a:t>
            </a:r>
            <a:r>
              <a:rPr lang="it-IT" dirty="0"/>
              <a:t> (talvolta per alcuni misurazioni di piccola entità è stato più comodo avvalersi di un semplice righello piuttosto che del flessometro).</a:t>
            </a:r>
          </a:p>
        </p:txBody>
      </p:sp>
      <p:pic>
        <p:nvPicPr>
          <p:cNvPr id="1027" name="Picture 3" descr="C:\Users\Beatrice\Desktop\lunghezza d'onda\20171021_1008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2000" r="41250" b="11333"/>
          <a:stretch/>
        </p:blipFill>
        <p:spPr bwMode="auto">
          <a:xfrm rot="5400000">
            <a:off x="5248238" y="3452665"/>
            <a:ext cx="254845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eatrice\Desktop\lunghezza d'onda\20171021_1048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t="33844" r="22831" b="29555"/>
          <a:stretch/>
        </p:blipFill>
        <p:spPr bwMode="auto">
          <a:xfrm>
            <a:off x="4179127" y="991032"/>
            <a:ext cx="4726249" cy="1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56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19672" y="119675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solidFill>
                  <a:srgbClr val="00B0F0"/>
                </a:solidFill>
                <a:latin typeface="Arial Narrow" panose="020B0606020202030204" pitchFamily="34" charset="0"/>
              </a:rPr>
              <a:t>LASER </a:t>
            </a:r>
          </a:p>
        </p:txBody>
      </p:sp>
      <p:sp>
        <p:nvSpPr>
          <p:cNvPr id="3" name="Rettangolo 2"/>
          <p:cNvSpPr/>
          <p:nvPr/>
        </p:nvSpPr>
        <p:spPr>
          <a:xfrm>
            <a:off x="323528" y="2636912"/>
            <a:ext cx="842764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/>
              <a:t>S</a:t>
            </a:r>
            <a:r>
              <a:rPr lang="it-IT" sz="2000" dirty="0" smtClean="0"/>
              <a:t>i </a:t>
            </a:r>
            <a:r>
              <a:rPr lang="it-IT" sz="2000" dirty="0"/>
              <a:t>tratta di un dispositivo in grado di emettere un fascio di luce coerente sia dal punto di vista spaziale, che temporale. Questa coerenza è legata alle proprietà caratteristiche del dispositivo. La coerenza temporale indica che le onde conservano la stessa fase nel tempo; inoltre una delle maggiori peculiarità del laser è quella di emettere fasci di radiazione in un intervallo spettrale molto stretto.</a:t>
            </a:r>
          </a:p>
          <a:p>
            <a:endParaRPr lang="it-IT" dirty="0"/>
          </a:p>
        </p:txBody>
      </p:sp>
      <p:pic>
        <p:nvPicPr>
          <p:cNvPr id="3074" name="Picture 2" descr="C:\Users\Beatrice\Desktop\lunghezza d'onda\20171021_1024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3" t="26773" r="26000" b="32981"/>
          <a:stretch/>
        </p:blipFill>
        <p:spPr bwMode="auto">
          <a:xfrm>
            <a:off x="323528" y="943030"/>
            <a:ext cx="326519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eatrice\Desktop\lunghezza d'onda\20171021_10412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0" t="26079" r="33316" b="41785"/>
          <a:stretch/>
        </p:blipFill>
        <p:spPr bwMode="auto">
          <a:xfrm>
            <a:off x="4588728" y="4725144"/>
            <a:ext cx="4164712" cy="158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50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79512" y="2287181"/>
            <a:ext cx="8640960" cy="4525963"/>
          </a:xfrm>
        </p:spPr>
        <p:txBody>
          <a:bodyPr>
            <a:normAutofit/>
          </a:bodyPr>
          <a:lstStyle/>
          <a:p>
            <a:pPr algn="just"/>
            <a:r>
              <a:rPr lang="it-IT" sz="1800" dirty="0" smtClean="0"/>
              <a:t>Isaac Newton ipotizzò che la luce fosse un insieme di corpuscoli; questi, muovendosi di moto rettilineo uniforme (principio d’inerzia), spiegherebbero la propagazione rettilinea della luce. Le leggi della riflessione venivano dimostrate attraverso gli urti elastici dei corpuscoli sulle superfici; le diverse forme e dimensioni dei corpuscoli determinerebbero i diversi colori. Egli però non riusciva a dimostrare la rifrazione della luce se non approvando che i corpuscoli avrebbero avvertito una forza attrattiva (avvicinandosi alla normale) passando da un corpo otticamente meno denso a uno otticamente più denso; tale forza però accelererebbe i corpuscoli quindi la luce dovrebbe viaggiare più velocemente nell’acqua che nell’aria, in contrasto con la fisica moderna che ha dimostrato l’esatto contrario (c=300.000 km/s – </a:t>
            </a:r>
            <a:r>
              <a:rPr lang="it-IT" sz="1800" dirty="0" err="1" smtClean="0"/>
              <a:t>vel</a:t>
            </a:r>
            <a:r>
              <a:rPr lang="it-IT" sz="1800" dirty="0" smtClean="0"/>
              <a:t>. nell’acqua=225.000 km/s).</a:t>
            </a:r>
          </a:p>
          <a:p>
            <a:pPr algn="just"/>
            <a:endParaRPr lang="it-IT" sz="1800" dirty="0" smtClean="0"/>
          </a:p>
          <a:p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88640"/>
            <a:ext cx="1445196" cy="1978933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6256186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sz="4400" dirty="0" smtClean="0">
                <a:solidFill>
                  <a:srgbClr val="00B0F0"/>
                </a:solidFill>
                <a:effectLst/>
                <a:latin typeface="Arial Narrow" panose="020B0606020202030204" pitchFamily="34" charset="0"/>
              </a:rPr>
              <a:t>La teoria dei corpuscoli </a:t>
            </a:r>
            <a:br>
              <a:rPr lang="it-IT" sz="4400" dirty="0" smtClean="0">
                <a:solidFill>
                  <a:srgbClr val="00B0F0"/>
                </a:solidFill>
                <a:effectLst/>
                <a:latin typeface="Arial Narrow" panose="020B0606020202030204" pitchFamily="34" charset="0"/>
              </a:rPr>
            </a:br>
            <a:r>
              <a:rPr lang="it-IT" sz="4400" dirty="0" smtClean="0">
                <a:solidFill>
                  <a:srgbClr val="00B0F0"/>
                </a:solidFill>
                <a:effectLst/>
                <a:latin typeface="Arial Narrow" panose="020B0606020202030204" pitchFamily="34" charset="0"/>
              </a:rPr>
              <a:t>di Isaac Newton </a:t>
            </a:r>
            <a:br>
              <a:rPr lang="it-IT" sz="4400" dirty="0" smtClean="0">
                <a:solidFill>
                  <a:srgbClr val="00B0F0"/>
                </a:solidFill>
                <a:effectLst/>
                <a:latin typeface="Arial Narrow" panose="020B0606020202030204" pitchFamily="34" charset="0"/>
              </a:rPr>
            </a:br>
            <a:endParaRPr lang="it-IT" sz="4400" dirty="0">
              <a:solidFill>
                <a:srgbClr val="00B0F0"/>
              </a:solidFill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98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059832" y="1421888"/>
            <a:ext cx="6011376" cy="500724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it-IT" sz="15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1500" dirty="0" smtClean="0"/>
              <a:t>Ciò nonostante, non potendo dimostrare che un’onda potesse propagarsi nel vuoto e   non riuscendo ad osservare fenomeni di interferenza e diffrazione della luce (a causa del mancato uso di sorgenti coerenti) e sovrastato dall’indiscussa statura scientifica di Newton,  il modello di Huygens fu accantonato a favore di quello corpuscolare che perdurò fino al 1800 quando Thomas Young riuscì nell’esperimento utilizzando sorgenti coerenti costituite da due fenditure. Successivamente anche </a:t>
            </a:r>
            <a:r>
              <a:rPr lang="it-IT" sz="1500" dirty="0" err="1" smtClean="0"/>
              <a:t>Augustin</a:t>
            </a:r>
            <a:r>
              <a:rPr lang="it-IT" sz="1500" dirty="0" smtClean="0"/>
              <a:t>-Jean </a:t>
            </a:r>
            <a:r>
              <a:rPr lang="it-IT" sz="1500" dirty="0" err="1" smtClean="0"/>
              <a:t>Fresnel</a:t>
            </a:r>
            <a:r>
              <a:rPr lang="it-IT" sz="1500" dirty="0" smtClean="0"/>
              <a:t> trovò le sue sorgenti coerenti utilizzando sorgenti virtuali generate da due specchi inclinati l’uno rispetto all’altro.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4000" dirty="0" smtClean="0">
                <a:solidFill>
                  <a:srgbClr val="00B0F0"/>
                </a:solidFill>
                <a:effectLst/>
                <a:latin typeface="Arial Narrow" panose="020B0606020202030204" pitchFamily="34" charset="0"/>
              </a:rPr>
              <a:t>La propagazione della luce secondo la teoria della «perturbazione ondosa»</a:t>
            </a:r>
            <a:endParaRPr lang="it-IT" sz="4000" dirty="0">
              <a:solidFill>
                <a:srgbClr val="00B0F0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10688"/>
            <a:ext cx="3097820" cy="2164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79512" y="1556792"/>
            <a:ext cx="288032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dirty="0" err="1" smtClean="0"/>
              <a:t>Christiaan</a:t>
            </a:r>
            <a:r>
              <a:rPr lang="it-IT" sz="1600" dirty="0" smtClean="0"/>
              <a:t> Huygens </a:t>
            </a:r>
            <a:r>
              <a:rPr lang="it-IT" sz="1600" dirty="0"/>
              <a:t>suppose che la luce fosse una perturbazione ondosa; Grazie a ciò, i principi di propagazione della luce venivano spiegati con il principio di Huygens-</a:t>
            </a:r>
            <a:r>
              <a:rPr lang="it-IT" sz="1600" dirty="0" err="1"/>
              <a:t>Fresnel</a:t>
            </a:r>
            <a:r>
              <a:rPr lang="it-IT" sz="1600" dirty="0"/>
              <a:t> concetto basato sul fatto che ogni punto toccato da un’onda diventa a sua volta sorgente di onde sferiche che inviluppano nuovi fronti d’onda paralleli ai fronti d’onda generatori.</a:t>
            </a:r>
          </a:p>
        </p:txBody>
      </p:sp>
    </p:spTree>
    <p:extLst>
      <p:ext uri="{BB962C8B-B14F-4D97-AF65-F5344CB8AC3E}">
        <p14:creationId xmlns:p14="http://schemas.microsoft.com/office/powerpoint/2010/main" val="427616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6" t="47917" r="34407" b="18541"/>
          <a:stretch/>
        </p:blipFill>
        <p:spPr bwMode="auto">
          <a:xfrm>
            <a:off x="2348528" y="3861048"/>
            <a:ext cx="4267200" cy="245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67544" y="335846"/>
            <a:ext cx="828092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/>
              <a:t>Tutto ciò ridiede importanza al modello ondulatorio che avvicendò definitivamente il modello corpuscolare.</a:t>
            </a:r>
          </a:p>
          <a:p>
            <a:pPr algn="just"/>
            <a:r>
              <a:rPr lang="it-IT" sz="2000" dirty="0"/>
              <a:t>Il modello ondulatorio necessitava di un mezzo capace di trasmettere onde luminose che fu individuato nell’etere, concepito come un fluido infinitamente trasparente, elastico e sottile che avrebbe permeato l’universo, riempiendo il cosiddetto «vuoto» e permettendo la trasmissione di onde luminose. Ma anche questa teoria non ebbe gran seguito in quanto nessuno riuscì mai a dimostrare l’esistenza dell’etere;  a tal scopo, Albert Abraham </a:t>
            </a:r>
            <a:r>
              <a:rPr lang="it-IT" sz="2000" dirty="0" err="1"/>
              <a:t>Michelson</a:t>
            </a:r>
            <a:r>
              <a:rPr lang="it-IT" sz="2000" dirty="0"/>
              <a:t> e Edward Williams </a:t>
            </a:r>
            <a:r>
              <a:rPr lang="it-IT" sz="2000" dirty="0" err="1"/>
              <a:t>Morley</a:t>
            </a:r>
            <a:r>
              <a:rPr lang="it-IT" sz="2000" dirty="0"/>
              <a:t> inventarono un dispositivo, l’interferometro, ma si prodigarono per 25 anni senza ottenere risultati di rilievo. </a:t>
            </a: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86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1872" y="1484784"/>
            <a:ext cx="5410944" cy="4525963"/>
          </a:xfrm>
        </p:spPr>
        <p:txBody>
          <a:bodyPr>
            <a:normAutofit/>
          </a:bodyPr>
          <a:lstStyle/>
          <a:p>
            <a:pPr algn="just"/>
            <a:r>
              <a:rPr lang="it-IT" sz="2000" dirty="0" smtClean="0"/>
              <a:t>Nel 1905 Albert Einstein dimostrò, essendo la luce composta da fotoni che si muovono lungo traiettorie ondulatorie, che essa è contemporaneamente corpuscolo e onda. </a:t>
            </a:r>
          </a:p>
          <a:p>
            <a:pPr algn="just"/>
            <a:r>
              <a:rPr lang="it-IT" sz="2000" dirty="0" smtClean="0"/>
              <a:t>Nella prima metà del novecento, grazie alla meccanica quantistica, venne dimostrato definitivamente che ogni particella si comporta contemporaneamente da corpuscolo e da onda.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Il genio di Albert Einstein</a:t>
            </a:r>
            <a:endParaRPr lang="it-IT" sz="4000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222768"/>
            <a:ext cx="3161018" cy="223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1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 algn="just"/>
            <a:r>
              <a:rPr lang="it-IT" sz="2200" dirty="0"/>
              <a:t>I</a:t>
            </a:r>
            <a:r>
              <a:rPr lang="it-IT" sz="2200" dirty="0" smtClean="0"/>
              <a:t>l </a:t>
            </a:r>
            <a:r>
              <a:rPr lang="it-IT" sz="2200" dirty="0"/>
              <a:t>fenomeno della diffrazione avviene solo se l’ostacolo, o nel nostro caso la fenditura attraverso la quale deve passare la luce monocromatica, si presenta con dimensioni estremamente ridotte, in quanto la lunghezza d’onda della luce è anch’essa molto piccola e perciò non visibile all’occhio umano. </a:t>
            </a:r>
            <a:endParaRPr lang="it-IT" sz="2200" dirty="0" smtClean="0"/>
          </a:p>
          <a:p>
            <a:pPr marL="457200" indent="-457200" algn="just"/>
            <a:r>
              <a:rPr lang="it-IT" sz="2200" dirty="0" smtClean="0"/>
              <a:t>Questa </a:t>
            </a:r>
            <a:r>
              <a:rPr lang="it-IT" sz="2200" dirty="0"/>
              <a:t>caratteristica della luce compromette in molti casi la possibilità di osservarne gli effetti sugli oggetti comuni in quanto sono molto più grandi.  La diffrazione </a:t>
            </a:r>
            <a:r>
              <a:rPr lang="it-IT" sz="2200" dirty="0" smtClean="0"/>
              <a:t>è un </a:t>
            </a:r>
            <a:r>
              <a:rPr lang="it-IT" sz="2200" dirty="0"/>
              <a:t>fenomeno che si crea nel momento in cui una radiazione elettromagnetica passa attraverso una fenditura stretta; in questo modo l’onda interferisce con se stessa </a:t>
            </a:r>
            <a:r>
              <a:rPr lang="it-IT" sz="2200" dirty="0" smtClean="0"/>
              <a:t>creando </a:t>
            </a:r>
            <a:r>
              <a:rPr lang="it-IT" sz="2200" dirty="0"/>
              <a:t>delle frange di interferenza osservabili attraverso l’utilizzo di uno schermo posto ad una data distanza rispetto alla fenditura.</a:t>
            </a:r>
          </a:p>
          <a:p>
            <a:pPr algn="just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400" dirty="0" smtClean="0">
                <a:solidFill>
                  <a:srgbClr val="00B0F0"/>
                </a:solidFill>
                <a:effectLst/>
                <a:latin typeface="Arial Narrow" panose="020B0606020202030204" pitchFamily="34" charset="0"/>
              </a:rPr>
              <a:t/>
            </a:r>
            <a:br>
              <a:rPr lang="it-IT" sz="4400" dirty="0" smtClean="0">
                <a:solidFill>
                  <a:srgbClr val="00B0F0"/>
                </a:solidFill>
                <a:effectLst/>
                <a:latin typeface="Arial Narrow" panose="020B0606020202030204" pitchFamily="34" charset="0"/>
              </a:rPr>
            </a:br>
            <a:r>
              <a:rPr lang="it-IT" sz="4400" dirty="0" smtClean="0">
                <a:solidFill>
                  <a:srgbClr val="00B0F0"/>
                </a:solidFill>
                <a:effectLst/>
                <a:latin typeface="Arial Narrow" panose="020B0606020202030204" pitchFamily="34" charset="0"/>
              </a:rPr>
              <a:t>Diffrazione</a:t>
            </a:r>
            <a:r>
              <a:rPr lang="it-IT" i="1" dirty="0" smtClean="0"/>
              <a:t/>
            </a:r>
            <a:br>
              <a:rPr lang="it-IT" i="1" dirty="0" smtClean="0"/>
            </a:b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Album schizzi</Template>
  <TotalTime>483</TotalTime>
  <Words>1588</Words>
  <Application>Microsoft Office PowerPoint</Application>
  <PresentationFormat>Presentazione su schermo (4:3)</PresentationFormat>
  <Paragraphs>138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Viale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La teoria dei corpuscoli  di Isaac Newton  </vt:lpstr>
      <vt:lpstr>La propagazione della luce secondo la teoria della «perturbazione ondosa»</vt:lpstr>
      <vt:lpstr>Presentazione standard di PowerPoint</vt:lpstr>
      <vt:lpstr>Il genio di Albert Einstein</vt:lpstr>
      <vt:lpstr> Diffrazione </vt:lpstr>
      <vt:lpstr>Interferenza </vt:lpstr>
      <vt:lpstr>Le formule:</vt:lpstr>
      <vt:lpstr>PROCEDIMENTO</vt:lpstr>
      <vt:lpstr>Dati rilevati – elaborazione:</vt:lpstr>
      <vt:lpstr>Presentazione standard di PowerPoint</vt:lpstr>
      <vt:lpstr>Laser emittente luce verde</vt:lpstr>
      <vt:lpstr>Elaborazione dati </vt:lpstr>
      <vt:lpstr>Presentazione standard di PowerPoint</vt:lpstr>
      <vt:lpstr>Presentazione standard di PowerPoint</vt:lpstr>
      <vt:lpstr>Conclusioni</vt:lpstr>
      <vt:lpstr>Sitografia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LASER</dc:title>
  <dc:creator>pc</dc:creator>
  <cp:lastModifiedBy>Beatrice Bea</cp:lastModifiedBy>
  <cp:revision>101</cp:revision>
  <dcterms:created xsi:type="dcterms:W3CDTF">2017-10-27T12:36:28Z</dcterms:created>
  <dcterms:modified xsi:type="dcterms:W3CDTF">2017-10-29T10:19:42Z</dcterms:modified>
</cp:coreProperties>
</file>