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7.jpeg" ContentType="image/jpeg"/>
  <Override PartName="/ppt/media/image23.jpeg" ContentType="image/jpeg"/>
  <Override PartName="/ppt/media/image20.jpeg" ContentType="image/jpeg"/>
  <Override PartName="/ppt/media/image21.png" ContentType="image/png"/>
  <Override PartName="/ppt/media/image19.png" ContentType="image/png"/>
  <Override PartName="/ppt/media/image18.png" ContentType="image/png"/>
  <Override PartName="/ppt/media/image15.jpeg" ContentType="image/jpeg"/>
  <Override PartName="/ppt/media/image24.jpeg" ContentType="image/jpe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5.png" ContentType="image/png"/>
  <Override PartName="/ppt/media/image8.jpeg" ContentType="image/jpeg"/>
  <Override PartName="/ppt/media/image7.png" ContentType="image/png"/>
  <Override PartName="/ppt/media/image6.png" ContentType="image/png"/>
  <Override PartName="/ppt/media/image14.jpeg" ContentType="image/jpeg"/>
  <Override PartName="/ppt/media/image22.jpeg" ContentType="image/jpe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13.jpeg" ContentType="image/jpeg"/>
  <Override PartName="/ppt/media/image25.png" ContentType="image/png"/>
  <Override PartName="/ppt/media/image2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 strike="noStrike">
                <a:solidFill>
                  <a:srgbClr val="000000"/>
                </a:solidFill>
                <a:latin typeface="Calibri"/>
              </a:rPr>
              <a:t>Fai clic per modificare il formato del testo del titoloClick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8b8b8b"/>
                </a:solidFill>
                <a:latin typeface="Calibri"/>
              </a:rPr>
              <a:t>10/01/15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D4C280C-9F6A-4ECF-9C82-536D8AF30600}" type="slidenum">
              <a:rPr lang="it-IT" sz="1200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Calibri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 strike="noStrike">
                <a:solidFill>
                  <a:srgbClr val="000000"/>
                </a:solidFill>
                <a:latin typeface="Calibri"/>
              </a:rPr>
              <a:t>Fai clic per modificare il formato del testo del titoloClick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 strike="noStrike">
                <a:solidFill>
                  <a:srgbClr val="000000"/>
                </a:solidFill>
                <a:latin typeface="Calibri"/>
              </a:rPr>
              <a:t>Settimo livello strutturaClick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8b8b8b"/>
                </a:solidFill>
                <a:latin typeface="Calibri"/>
              </a:rPr>
              <a:t>10/01/15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115272B-03A8-4635-8106-716AA27EE6D6}" type="slidenum">
              <a:rPr lang="it-IT" sz="1200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 strike="noStrike">
                <a:solidFill>
                  <a:srgbClr val="002060"/>
                </a:solidFill>
                <a:latin typeface="Times New Roman"/>
              </a:rPr>
              <a:t>Il dirigibile                            nella Prima Guerra Mondiale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371600" y="5326200"/>
            <a:ext cx="6400440" cy="1270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it-IT" sz="2800" strike="noStrike">
                <a:solidFill>
                  <a:srgbClr val="0070c0"/>
                </a:solidFill>
                <a:latin typeface="Times New Roman"/>
              </a:rPr>
              <a:t>Andrea Carullo Lorenzo Console &amp; Lucrezia Desideri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800" strike="noStrike">
                <a:solidFill>
                  <a:srgbClr val="0070c0"/>
                </a:solidFill>
                <a:latin typeface="Times New Roman"/>
              </a:rPr>
              <a:t>II D</a:t>
            </a:r>
            <a:endParaRPr/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Gran Bretagna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2051640" y="1196640"/>
            <a:ext cx="6634800" cy="16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Gran Bretagna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inizia la guerra disponendo soltanto di pochi mezzi (probabilmente 5 o 6) di dubbio valore, ma nel corso del conflitto bellico ne utilizzerà circa 200.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81320" y="465300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Gli Inglesi avviano anche la progettazione e la costruzione di grandi dirigibili rigidi, che però non sono sviluppati in tempo per prendere parte a significative operazioni belliche.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67640" y="292500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Si punta sui dirigibili non rigidi o flosci (blimp), inizialmente piccoli, poi anche medi, utilizzati con successo in funzioni difensive, come 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ricognizione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scorta convogli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lotta antisommergibili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</a:t>
            </a:r>
            <a:endParaRPr/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611640" y="980640"/>
            <a:ext cx="1060560" cy="719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Francia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2051640" y="1196640"/>
            <a:ext cx="6634800" cy="16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Francia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inizia la guerra con 6 dirigibili; alla fine del conflitto dispone di 37 unità.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467640" y="3695040"/>
            <a:ext cx="5544360" cy="268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Nel 1917 l’utilizzo dei dirigibili, fino ad allora in forza all’Esercito, viene affidato alla Marina per compiti di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scorta convogli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individuazione mine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 lotta antisommergibile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In questo nuovo ruolo dimostrano grande efficacia.</a:t>
            </a: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467640" y="2349000"/>
            <a:ext cx="8229240" cy="12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 dirigibili vengono destinati inizialmente alla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ricognizione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poi al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bombardamento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ma con risultati modesti e perdite elevate (anche per fuoco amico). </a:t>
            </a:r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611640" y="980640"/>
            <a:ext cx="1060560" cy="719640"/>
          </a:xfrm>
          <a:prstGeom prst="rect">
            <a:avLst/>
          </a:prstGeom>
          <a:ln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6317280" y="4581360"/>
            <a:ext cx="2430720" cy="1871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L’Italia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2051640" y="1196640"/>
            <a:ext cx="6634800" cy="16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Alla vigilia della Prima Guerra Mondiale, in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Italia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la flotta comprendeva 12 dirigibili: era la terza in ordine di grandezza, dopo quelle della Germania e della Francia.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467640" y="407700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Le caratteristiche del teatro operativo italiano, caratterizzato da distanze modeste e condizioni climatiche non estreme, inducono a privilegiare, rispetto alla velocità o all’autonomia, la capacità di raggiungere quote elevate per sfuggire alla reazione nemica durante le missioni di bombardamento.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467640" y="249300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Durante la guerra, gli Italiani progettano e costruiscono numerosi dirigibili, soprattutto semirigidi, che vengono impiegati intensamente per operazioni di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bombardamento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notturno,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ricognizione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,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controllo delle rotte navali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 </a:t>
            </a:r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611640" y="980640"/>
            <a:ext cx="992880" cy="719640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>
            <a:off x="467640" y="5805360"/>
            <a:ext cx="82292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L’Italia è la sola Nazione  ad aver impiegato il dirigibile in azioni di bombardamento per tutto l’arco del conflitto. </a:t>
            </a:r>
            <a:endParaRPr/>
          </a:p>
        </p:txBody>
      </p:sp>
    </p:spTree>
  </p:cSld>
  <p:transition spd="slow">
    <p:fade/>
  </p:transition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L’Italia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2051640" y="1196640"/>
            <a:ext cx="6634800" cy="16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Tra i personaggi più importanti dell’aerostatica                 e dell’areonautica si ricorda l’ingegnere milanese    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Enrico Forlanini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</a:t>
            </a:r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467640" y="270900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sua fama è legata soprattutto alla realizzazione di diversi modelli di dirigibili semirigidi, impiegati in azioni belliche nel corso della Prima Guerra Mondiale con l’Esercito e con la Marina.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Ideò anche particolari «valvole a reazione», in grado di aumentare la maneggevolezza e la capacità di manovra dei dirigibili. </a:t>
            </a:r>
            <a:endParaRPr/>
          </a:p>
        </p:txBody>
      </p:sp>
      <p:sp>
        <p:nvSpPr>
          <p:cNvPr id="143" name="CustomShape 4"/>
          <p:cNvSpPr/>
          <p:nvPr/>
        </p:nvSpPr>
        <p:spPr>
          <a:xfrm>
            <a:off x="467640" y="2257560"/>
            <a:ext cx="20419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trike="noStrike">
                <a:solidFill>
                  <a:srgbClr val="0070c0"/>
                </a:solidFill>
                <a:latin typeface="Times New Roman"/>
              </a:rPr>
              <a:t>Enrico Forlanini    </a:t>
            </a:r>
            <a:r>
              <a:rPr lang="it-IT" sz="1400" strike="noStrike">
                <a:solidFill>
                  <a:srgbClr val="0070c0"/>
                </a:solidFill>
                <a:latin typeface="Times New Roman"/>
              </a:rPr>
              <a:t>(1848-1930)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1"/>
          <a:srcRect l="6841" t="7910" r="0" b="8170"/>
          <a:stretch/>
        </p:blipFill>
        <p:spPr>
          <a:xfrm>
            <a:off x="282600" y="332640"/>
            <a:ext cx="1578240" cy="18727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45" name="Picture 3" descr=""/>
          <p:cNvPicPr/>
          <p:nvPr/>
        </p:nvPicPr>
        <p:blipFill>
          <a:blip r:embed="rId2"/>
          <a:stretch/>
        </p:blipFill>
        <p:spPr>
          <a:xfrm>
            <a:off x="4140000" y="4564080"/>
            <a:ext cx="3323880" cy="17618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46" name="Picture 4" descr=""/>
          <p:cNvPicPr/>
          <p:nvPr/>
        </p:nvPicPr>
        <p:blipFill>
          <a:blip r:embed="rId3"/>
          <a:stretch/>
        </p:blipFill>
        <p:spPr>
          <a:xfrm>
            <a:off x="982800" y="4869360"/>
            <a:ext cx="2698200" cy="1727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Il dirigibile: vantaggi e limiti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457200" y="1196640"/>
            <a:ext cx="8229240" cy="29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Gli aerei, in quell’epoca, erano ancora molto rudimentali e lasciavano ai dirigibili una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posizione privilegiata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: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nelle missioni di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ricognizione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come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bombardieri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per lunghi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pattugliamenti costieri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e per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raggiungere bersagli logistici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fuori della portata degli aerei, sfruttando la loro superiore autonomia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9" name="CustomShape 3"/>
          <p:cNvSpPr/>
          <p:nvPr/>
        </p:nvSpPr>
        <p:spPr>
          <a:xfrm>
            <a:off x="467640" y="4005000"/>
            <a:ext cx="822924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 dirigibili avevano anche diversi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svantaggi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, quando usati in combattimento: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lentezza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e le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grandi dimensioni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li rendevano facili bersagli della contraerea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loro sensibilità alle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condizioni atmosferiche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presentava spesso molti problemi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Il dirigibile: il superamento dei limiti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1196640"/>
            <a:ext cx="822924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Si cercò di superare i limiti del dirigibile attraverso tre strategie: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evoluzione nella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progettazione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 e nella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realizzazione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 con lo scopo di aumentare l'altitudine operativa (quota), per rendere più difficile localizzarli e abbatterli da terra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scelta accurata dei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parametri delle missioni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, con l’impiego dei dirigibili nelle notti senza luna per integrare (a partire dagli ultimi mesi del 1917) le squadriglie da bombardamento che agiscono di giorno e con luce lunare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miglioramento del livello di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addestramento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 degli equipaggi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Il dirigibile: l’evoluzione tecnologica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457200" y="1196640"/>
            <a:ext cx="822924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 principali progressi realizzati nel corso della guerra sono: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l'aumento delle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dimensioni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 (fino a oltre 210 metri di lunghezza)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l'aumento della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velocità f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ino a 130 km/ora di massima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l'aumento della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quota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 operativa (particolarmente importante per sfuggire all'antiaerea e agli aerei da caccia) fino a oltre 8.000 metri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carichi 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utili fino a 50 tonnellate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autonomia 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portata a oltre 8000 km</a:t>
            </a:r>
            <a:endParaRPr/>
          </a:p>
        </p:txBody>
      </p:sp>
    </p:spTree>
  </p:cSld>
  <p:transition spd="slow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Il dirigibile: la quota è l’arma segreta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501480" y="1196640"/>
            <a:ext cx="8229240" cy="25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 biplani e triplani in legno e tela della Prima Guerra Mondiale, spinti da motori di scarsa potenza, privi di abitacoli pressurizzati per i piloti, potevano impiegare anche un'ora per arrivare alla quota di 3000 metri.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Il dirigibile poteva raggiungere questa quota molto più rapidamente e salire a quote ancora più alte, diventando di fatto imprendibile. </a:t>
            </a:r>
            <a:endParaRPr/>
          </a:p>
        </p:txBody>
      </p:sp>
      <p:pic>
        <p:nvPicPr>
          <p:cNvPr id="156" name="Picture 2" descr=""/>
          <p:cNvPicPr/>
          <p:nvPr/>
        </p:nvPicPr>
        <p:blipFill>
          <a:blip r:embed="rId1"/>
          <a:srcRect l="0" t="0" r="0" b="53840"/>
          <a:stretch/>
        </p:blipFill>
        <p:spPr>
          <a:xfrm>
            <a:off x="5319720" y="3717000"/>
            <a:ext cx="2543760" cy="129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57" name="Picture 3" descr=""/>
          <p:cNvPicPr/>
          <p:nvPr/>
        </p:nvPicPr>
        <p:blipFill>
          <a:blip r:embed="rId2"/>
          <a:srcRect l="0" t="50000" r="0" b="0"/>
          <a:stretch/>
        </p:blipFill>
        <p:spPr>
          <a:xfrm>
            <a:off x="6399720" y="5229360"/>
            <a:ext cx="2348280" cy="129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8" name="CustomShape 3"/>
          <p:cNvSpPr/>
          <p:nvPr/>
        </p:nvSpPr>
        <p:spPr>
          <a:xfrm>
            <a:off x="467640" y="3861000"/>
            <a:ext cx="460800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Il divario tecnologico tra aerei e dirigibili, tuttavia, si ridusse considerevolmente già alla fine del primo conflitto mondiale, per poi annullarsi del tutto con la comparsa di aerei sempre più veloci, potenti e manovrabili.</a:t>
            </a:r>
            <a:endParaRPr/>
          </a:p>
        </p:txBody>
      </p:sp>
    </p:spTree>
  </p:cSld>
  <p:transition spd="slow">
    <p:fade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Il dirigibile: limiti ... non superabili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1196640"/>
            <a:ext cx="8229240" cy="34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Nonostante il miglioramento tecnologico, restano alcuni importanti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ostacoli 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all’impiego del dirigibile nelle operazioni belliche: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dirigibile è fortemente dipendente dalle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condizioni atmosferiche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AutoNum type="alphaLcParenR"/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suo utilizzo è improponibile nelle situazioni di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forte contrasto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467640" y="4797000"/>
            <a:ext cx="822924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Sono questi due elementi a determinare la decisione di tagliare il programma della costruzione di nuovi dirigibili, per indirizzare verso altri progetti le ingenti risorse economiche necessarie.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Dirigibile, arma di guerra: il tramonto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196640"/>
            <a:ext cx="8229240" cy="23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Un bilancio sull'uso dei dirigibili nella Grande Guerra porta a concludere che essi risultarono efficaci nel bombardamento lontano (fino a quando gli sviluppi degli aerei da caccia non resero quelle missioni eccessivamente costose), molto efficaci nella ricognizione e nella scorta convogli, potenzialmente utili nelle missioni di rifornimento a grandi distanze.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3996000" y="3357000"/>
            <a:ext cx="4700880" cy="30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Al termine della Prima Guerra Mondiale si esaurisce l’impiego militare del dirigibile, soppiantato dall’affermazione dell’aeroplano, che pone fine alla contesa tra             i sostenitori del «più leggero dell’aria» 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(il dirigibile) 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e quelli del «più pesante» 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(l’aeroplano).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65" name="Picture 4" descr=""/>
          <p:cNvPicPr/>
          <p:nvPr/>
        </p:nvPicPr>
        <p:blipFill>
          <a:blip r:embed="rId1"/>
          <a:stretch/>
        </p:blipFill>
        <p:spPr>
          <a:xfrm>
            <a:off x="591120" y="3717000"/>
            <a:ext cx="3116520" cy="2231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66" name="CustomShape 4"/>
          <p:cNvSpPr/>
          <p:nvPr/>
        </p:nvSpPr>
        <p:spPr>
          <a:xfrm>
            <a:off x="591120" y="6002280"/>
            <a:ext cx="311652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trike="noStrike">
                <a:solidFill>
                  <a:srgbClr val="0070c0"/>
                </a:solidFill>
                <a:latin typeface="Times New Roman"/>
              </a:rPr>
              <a:t>Francesco Baracca                                              e il mito del «Cavallino rampante»</a:t>
            </a:r>
            <a:endParaRPr/>
          </a:p>
        </p:txBody>
      </p:sp>
    </p:spTree>
  </p:cSld>
  <p:transition spd="slow">
    <p:fade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I presupposti teorici</a:t>
            </a:r>
            <a:endParaRPr/>
          </a:p>
        </p:txBody>
      </p:sp>
      <p:pic>
        <p:nvPicPr>
          <p:cNvPr id="81" name="Picture 42" descr=""/>
          <p:cNvPicPr/>
          <p:nvPr/>
        </p:nvPicPr>
        <p:blipFill>
          <a:blip r:embed="rId1"/>
          <a:stretch/>
        </p:blipFill>
        <p:spPr>
          <a:xfrm>
            <a:off x="395640" y="1268640"/>
            <a:ext cx="1358640" cy="1511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82" name="CustomShape 2"/>
          <p:cNvSpPr/>
          <p:nvPr/>
        </p:nvSpPr>
        <p:spPr>
          <a:xfrm>
            <a:off x="468360" y="2752920"/>
            <a:ext cx="20419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trike="noStrike">
                <a:solidFill>
                  <a:srgbClr val="0070c0"/>
                </a:solidFill>
                <a:latin typeface="Times New Roman"/>
              </a:rPr>
              <a:t>Archimede di Siracusa </a:t>
            </a:r>
            <a:r>
              <a:rPr lang="it-IT" sz="1400" strike="noStrike">
                <a:solidFill>
                  <a:srgbClr val="0070c0"/>
                </a:solidFill>
                <a:latin typeface="Times New Roman"/>
              </a:rPr>
              <a:t>(287-212 a.C.)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5940000" y="1275840"/>
            <a:ext cx="2808000" cy="14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it-IT" strike="noStrike">
                <a:solidFill>
                  <a:srgbClr val="002060"/>
                </a:solidFill>
                <a:latin typeface="Times New Roman"/>
              </a:rPr>
              <a:t>«Ogni corpo, immerso in un fluido, riceve una spinta dal basso verso l’alto      pari al peso del volume di fluido spostato»</a:t>
            </a:r>
            <a:endParaRPr/>
          </a:p>
        </p:txBody>
      </p:sp>
      <p:pic>
        <p:nvPicPr>
          <p:cNvPr id="84" name="Picture 41" descr=""/>
          <p:cNvPicPr/>
          <p:nvPr/>
        </p:nvPicPr>
        <p:blipFill>
          <a:blip r:embed="rId2"/>
          <a:srcRect l="282005" t="984615" r="206318" b="389560"/>
          <a:stretch/>
        </p:blipFill>
        <p:spPr>
          <a:xfrm>
            <a:off x="1907640" y="1268640"/>
            <a:ext cx="3908880" cy="1511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85" name="CustomShape 4"/>
          <p:cNvSpPr/>
          <p:nvPr/>
        </p:nvSpPr>
        <p:spPr>
          <a:xfrm>
            <a:off x="3031560" y="1364400"/>
            <a:ext cx="2664000" cy="333720"/>
          </a:xfrm>
          <a:prstGeom prst="rect">
            <a:avLst/>
          </a:prstGeom>
          <a:ln w="6480"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600" strike="noStrike">
                <a:solidFill>
                  <a:srgbClr val="bfd3f8"/>
                </a:solidFill>
                <a:latin typeface="Times New Roman"/>
              </a:rPr>
              <a:t>Il principio di Archimede</a:t>
            </a:r>
            <a:endParaRPr/>
          </a:p>
        </p:txBody>
      </p:sp>
      <p:sp>
        <p:nvSpPr>
          <p:cNvPr id="86" name="CustomShape 5"/>
          <p:cNvSpPr/>
          <p:nvPr/>
        </p:nvSpPr>
        <p:spPr>
          <a:xfrm>
            <a:off x="395640" y="3285000"/>
            <a:ext cx="8352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Si parla di liquido e non si pensa ancora a </a:t>
            </a:r>
            <a:r>
              <a:rPr b="1" lang="it-IT" sz="2000" strike="noStrike">
                <a:solidFill>
                  <a:srgbClr val="002060"/>
                </a:solidFill>
                <a:latin typeface="Times New Roman"/>
              </a:rPr>
              <a:t>spostarsi nell'aria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, ma il principio vale per qualsiasi fluido, compresa l'aria.</a:t>
            </a:r>
            <a:endParaRPr/>
          </a:p>
        </p:txBody>
      </p:sp>
      <p:sp>
        <p:nvSpPr>
          <p:cNvPr id="87" name="CustomShape 6"/>
          <p:cNvSpPr/>
          <p:nvPr/>
        </p:nvSpPr>
        <p:spPr>
          <a:xfrm>
            <a:off x="5032440" y="4361040"/>
            <a:ext cx="371556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Nel XVI secolo </a:t>
            </a:r>
            <a:r>
              <a:rPr b="1" lang="it-IT" sz="2000" strike="noStrike">
                <a:solidFill>
                  <a:srgbClr val="002060"/>
                </a:solidFill>
                <a:latin typeface="Times New Roman"/>
              </a:rPr>
              <a:t>Leonardo da Vinci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 intuì per primo il potere ascensionale dell’aria calda. Negli anni trascorsi a Roma realizzò esperimenti in cui fece sollevare in aria sottili vesciche riempite  con il fiato.</a:t>
            </a:r>
            <a:endParaRPr/>
          </a:p>
        </p:txBody>
      </p:sp>
      <p:pic>
        <p:nvPicPr>
          <p:cNvPr id="88" name="Picture 43" descr=""/>
          <p:cNvPicPr/>
          <p:nvPr/>
        </p:nvPicPr>
        <p:blipFill>
          <a:blip r:embed="rId3"/>
          <a:stretch/>
        </p:blipFill>
        <p:spPr>
          <a:xfrm>
            <a:off x="395640" y="4365360"/>
            <a:ext cx="1121400" cy="1511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89" name="CustomShape 7"/>
          <p:cNvSpPr/>
          <p:nvPr/>
        </p:nvSpPr>
        <p:spPr>
          <a:xfrm>
            <a:off x="467640" y="5877360"/>
            <a:ext cx="20419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trike="noStrike">
                <a:solidFill>
                  <a:srgbClr val="0070c0"/>
                </a:solidFill>
                <a:latin typeface="Times New Roman"/>
              </a:rPr>
              <a:t>Leonardo da Vinci  </a:t>
            </a:r>
            <a:r>
              <a:rPr lang="it-IT" sz="1400" strike="noStrike">
                <a:solidFill>
                  <a:srgbClr val="0070c0"/>
                </a:solidFill>
                <a:latin typeface="Times New Roman"/>
              </a:rPr>
              <a:t>(1452-1519)</a:t>
            </a:r>
            <a:endParaRPr/>
          </a:p>
        </p:txBody>
      </p:sp>
      <p:sp>
        <p:nvSpPr>
          <p:cNvPr id="90" name="CustomShape 8"/>
          <p:cNvSpPr/>
          <p:nvPr/>
        </p:nvSpPr>
        <p:spPr>
          <a:xfrm>
            <a:off x="1720080" y="4670640"/>
            <a:ext cx="331200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it-IT" strike="noStrike">
                <a:solidFill>
                  <a:srgbClr val="002060"/>
                </a:solidFill>
                <a:latin typeface="Times New Roman"/>
              </a:rPr>
              <a:t>«Tanta forza si fa                      con la cosa incontro all’aria, quanto l’aria contro la cosa»</a:t>
            </a:r>
            <a:endParaRPr/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Cos’è il dirigibile ?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132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dirigibile è un aerostato, la cui portanza è dovuta in massima parte a un gas più leggero dell’aria (inizialmente si utilizzò l’idrogeno, poi sostituito dall’elio), contenuto nel suo involucro.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446760" y="3151440"/>
            <a:ext cx="8229240" cy="25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Può essere guidato verso una determinata direzione grazie alla spinta di motori e alla presenza di timoni di direzione e profondità analoghi a quelli degli aerei.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 motori servono anche per produrre l’energia necessaria per i sistemi di bordo: in questo modo si ottiene un notevole risparmio di carburante rispetto ai velivoli più pesanti dell’aria.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467640" y="5887800"/>
            <a:ext cx="8229240" cy="70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Si distingue per la caratteristica forma "a siluro".  </a:t>
            </a:r>
            <a:endParaRPr/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realizzazione del dirigibile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2085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La costruzione del primo dirigibile si deve ai Francesi, mentre i Tedeschi vantano le maggiori realizzazioni. Gli Italiani furono comunque sempre all'avanguardia nello studio e nella progettazione.</a:t>
            </a:r>
            <a:endParaRPr/>
          </a:p>
        </p:txBody>
      </p:sp>
      <p:sp>
        <p:nvSpPr>
          <p:cNvPr id="97" name="CustomShape 3"/>
          <p:cNvSpPr/>
          <p:nvPr/>
        </p:nvSpPr>
        <p:spPr>
          <a:xfrm>
            <a:off x="446760" y="3223440"/>
            <a:ext cx="8229240" cy="9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primo dirigibile, che utilizzava un motore a vapore, fu costruito dal francese Henri Giffard nel 1852. 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4932000" y="5229360"/>
            <a:ext cx="2735640" cy="13676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99" name="CustomShape 4"/>
          <p:cNvSpPr/>
          <p:nvPr/>
        </p:nvSpPr>
        <p:spPr>
          <a:xfrm>
            <a:off x="467640" y="4231800"/>
            <a:ext cx="8229240" cy="236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Nel 1883 fu realizzato il primo dirigibile a propulsione elettrica, mentre nel 1898 il primo con motore a combustione interna.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In quello stesso anno fu costruito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primo Zeppelin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(dal nome del suo ideatore).</a:t>
            </a:r>
            <a:endParaRPr/>
          </a:p>
        </p:txBody>
      </p:sp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7879680" y="5229360"/>
            <a:ext cx="868320" cy="13676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struttura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196640"/>
            <a:ext cx="8229240" cy="216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La struttura dei dirigibili del secolo scorso poteva essere: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rigida: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la forma dell'involucro è data da uno scheletro rigido interno e il gas leggero è contenuto in una serie di celle separate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semirigida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: 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una chiglia rigida contribuisce a dare all'involucro la sua forma, che è mantenuta principalmente dalla pressione del gas leggero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non rigida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o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 floscia: </a:t>
            </a:r>
            <a:r>
              <a:rPr lang="it-IT" sz="2000" strike="noStrike">
                <a:solidFill>
                  <a:srgbClr val="002060"/>
                </a:solidFill>
                <a:latin typeface="Times New Roman"/>
              </a:rPr>
              <a:t>l'involucro assume e mantiene la forma per effetto della pressione del gas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2627640" y="3861360"/>
            <a:ext cx="3915360" cy="2159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4" name="CustomShape 3"/>
          <p:cNvSpPr/>
          <p:nvPr/>
        </p:nvSpPr>
        <p:spPr>
          <a:xfrm>
            <a:off x="467640" y="6237360"/>
            <a:ext cx="822924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Oggi quasi tutti i dirigibili hanno una struttura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non rigida 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o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floscia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struttura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196640"/>
            <a:ext cx="8229240" cy="446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L'involucro era realizzato in stoffa ricoperta di gomma.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 dirigibili maggiori avevano bisogno di hangar immensi per poter essere ricoverati: i più grandi raggiungevano la lunghezza di 270 metri e l’altezza di 45 metri.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Aeronavi di queste dimensioni avevano notevoli problemi di manovrabilità e subivano pesantemente gli effetti delle turbolenze atmosferiche.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Il gas utilizzato per il loro gonfiaggio, l'idrogeno, era facilmente infiammabile ed esplosivo (si deve agli Americani la successiva sostituzione dell’idrogeno con l’elio). </a:t>
            </a:r>
            <a:endParaRPr/>
          </a:p>
        </p:txBody>
      </p:sp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Le applicazioni belliche del dirigibile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196640"/>
            <a:ext cx="8229240" cy="266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primo esempio di impiego effettivo del dirigibile per scopi militari risale al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1911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, con la </a:t>
            </a:r>
            <a:r>
              <a:rPr b="1" lang="it-IT" sz="2400" strike="noStrike">
                <a:solidFill>
                  <a:srgbClr val="002060"/>
                </a:solidFill>
                <a:latin typeface="Times New Roman"/>
              </a:rPr>
              <a:t>guerra italo-turca </a:t>
            </a: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per il controllo della Libia.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L'Italia utilizzò l'aeronave N2 di Arturo Crocco, ribattezzata P2, per effettuare ricognizioni su Tripoli.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Il dirigibile compì anche i primi bombardamenti aerei della storia. </a:t>
            </a:r>
            <a:endParaRPr/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467640" y="3933000"/>
            <a:ext cx="4762080" cy="1371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0" name="Picture 3" descr=""/>
          <p:cNvPicPr/>
          <p:nvPr/>
        </p:nvPicPr>
        <p:blipFill>
          <a:blip r:embed="rId2"/>
          <a:srcRect l="0" t="0" r="0" b="12244"/>
          <a:stretch/>
        </p:blipFill>
        <p:spPr>
          <a:xfrm>
            <a:off x="5436000" y="3861000"/>
            <a:ext cx="3352320" cy="24066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11" name="CustomShape 3"/>
          <p:cNvSpPr/>
          <p:nvPr/>
        </p:nvSpPr>
        <p:spPr>
          <a:xfrm>
            <a:off x="5436000" y="6311160"/>
            <a:ext cx="335232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1600" strike="noStrike">
                <a:solidFill>
                  <a:srgbClr val="0070c0"/>
                </a:solidFill>
                <a:latin typeface="Times New Roman"/>
              </a:rPr>
              <a:t>I dirigibili P2 e P3 nell’hangar</a:t>
            </a:r>
            <a:endParaRPr/>
          </a:p>
        </p:txBody>
      </p:sp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Le applicazioni belliche del dirigibile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457200" y="1196640"/>
            <a:ext cx="8229240" cy="129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Alla vigilia della Prima Guerra Mondiale i Paesi che potevano vantare un maggior numero di dirigibili erano la Germania, la Francia e l’Italia.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3708000" y="2565000"/>
            <a:ext cx="4988880" cy="40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Lo scoppio della Prima Guerra Mondiale nell’estate 1914 diede un forte impulso allo sviluppo di questa nuova tecnologia di volo convertita in applicazione bellica.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 strike="noStrike">
                <a:solidFill>
                  <a:srgbClr val="002060"/>
                </a:solidFill>
                <a:latin typeface="Times New Roman"/>
              </a:rPr>
              <a:t>L’intenso uso dei dirigibili costituisce da un lato una formidabile spinta al miglioramento delle prestazioni, dall'altro un banco di prova delle loro capacità e dei loro limiti.</a:t>
            </a:r>
            <a:endParaRPr/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755640" y="2637000"/>
            <a:ext cx="2641680" cy="3599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transition spd="slow">
    <p:fade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600" strike="noStrike">
                <a:solidFill>
                  <a:srgbClr val="002060"/>
                </a:solidFill>
                <a:latin typeface="Times New Roman"/>
              </a:rPr>
              <a:t>La Germania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2051640" y="1196640"/>
            <a:ext cx="6634800" cy="151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All'inizio delle operazioni militari, 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Germania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è incontestabilmente all'avanguardia, sia come numero e qualità dei mezzi, sia come capacità progettuali. </a:t>
            </a:r>
            <a:endParaRPr/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706440" y="3429000"/>
            <a:ext cx="2067480" cy="12956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19" name="CustomShape 3"/>
          <p:cNvSpPr/>
          <p:nvPr/>
        </p:nvSpPr>
        <p:spPr>
          <a:xfrm>
            <a:off x="467640" y="5085360"/>
            <a:ext cx="82292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I tedeschi provano anche ad usare i dirigibili per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trasporto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a grandi distanze. La spedizione dell'L59 per portare rifornimenti alle truppe tedesche in Africa Orientale comporta una permanenza in aria di 95 ore e una percorrenza di oltre 6.500 Km.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467640" y="3429000"/>
            <a:ext cx="597636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Si privilegia l'utilizzo offensivo dei grandi dirigibili rigidi per il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bombardamento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 pesante a grandi distanze (ad esempio i raids sulla Gran Bretagna) e per la </a:t>
            </a:r>
            <a:r>
              <a:rPr b="1" lang="it-IT" sz="2200" strike="noStrike">
                <a:solidFill>
                  <a:srgbClr val="002060"/>
                </a:solidFill>
                <a:latin typeface="Times New Roman"/>
              </a:rPr>
              <a:t>ricognizione strategica</a:t>
            </a: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.</a:t>
            </a:r>
            <a:endParaRPr/>
          </a:p>
        </p:txBody>
      </p:sp>
      <p:sp>
        <p:nvSpPr>
          <p:cNvPr id="121" name="CustomShape 5"/>
          <p:cNvSpPr/>
          <p:nvPr/>
        </p:nvSpPr>
        <p:spPr>
          <a:xfrm>
            <a:off x="467640" y="2493000"/>
            <a:ext cx="8218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it-IT" sz="2200" strike="noStrike">
                <a:solidFill>
                  <a:srgbClr val="002060"/>
                </a:solidFill>
                <a:latin typeface="Times New Roman"/>
              </a:rPr>
              <a:t>Nel corso del conflitto, la ditta tedesca Zeppelin costruì 129 dirigibili, di cui 31 finirono distrutti in combattimento e 48 in vari incidenti.</a:t>
            </a:r>
            <a:endParaRPr/>
          </a:p>
        </p:txBody>
      </p:sp>
      <p:pic>
        <p:nvPicPr>
          <p:cNvPr id="122" name="Picture 3" descr=""/>
          <p:cNvPicPr/>
          <p:nvPr/>
        </p:nvPicPr>
        <p:blipFill>
          <a:blip r:embed="rId2"/>
          <a:stretch/>
        </p:blipFill>
        <p:spPr>
          <a:xfrm>
            <a:off x="611640" y="980640"/>
            <a:ext cx="1060560" cy="719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